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887" r:id="rId2"/>
    <p:sldId id="1051" r:id="rId3"/>
    <p:sldId id="1052" r:id="rId4"/>
    <p:sldId id="1053" r:id="rId5"/>
    <p:sldId id="1054" r:id="rId6"/>
    <p:sldId id="1055" r:id="rId7"/>
    <p:sldId id="1056" r:id="rId8"/>
    <p:sldId id="1057" r:id="rId9"/>
    <p:sldId id="1058" r:id="rId10"/>
    <p:sldId id="1059" r:id="rId11"/>
    <p:sldId id="1060" r:id="rId12"/>
    <p:sldId id="1061" r:id="rId13"/>
    <p:sldId id="1062" r:id="rId14"/>
    <p:sldId id="1063" r:id="rId15"/>
    <p:sldId id="1064" r:id="rId16"/>
    <p:sldId id="1065" r:id="rId17"/>
    <p:sldId id="1066" r:id="rId18"/>
    <p:sldId id="1067" r:id="rId19"/>
    <p:sldId id="1068" r:id="rId20"/>
    <p:sldId id="890" r:id="rId21"/>
  </p:sldIdLst>
  <p:sldSz cx="10693400" cy="7561263"/>
  <p:notesSz cx="6858000" cy="9144000"/>
  <p:defaultTextStyle>
    <a:defPPr>
      <a:defRPr lang="en-US"/>
    </a:defPPr>
    <a:lvl1pPr marL="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>
          <p15:clr>
            <a:srgbClr val="A4A3A4"/>
          </p15:clr>
        </p15:guide>
        <p15:guide id="2" orient="horz" pos="2336">
          <p15:clr>
            <a:srgbClr val="A4A3A4"/>
          </p15:clr>
        </p15:guide>
        <p15:guide id="3" orient="horz" pos="4241">
          <p15:clr>
            <a:srgbClr val="A4A3A4"/>
          </p15:clr>
        </p15:guide>
        <p15:guide id="4" orient="horz" pos="3878">
          <p15:clr>
            <a:srgbClr val="A4A3A4"/>
          </p15:clr>
        </p15:guide>
        <p15:guide id="5" pos="6212">
          <p15:clr>
            <a:srgbClr val="A4A3A4"/>
          </p15:clr>
        </p15:guide>
        <p15:guide id="6" pos="9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969"/>
    <a:srgbClr val="821B4C"/>
    <a:srgbClr val="AAB964"/>
    <a:srgbClr val="7F7F7F"/>
    <a:srgbClr val="F2F2F2"/>
    <a:srgbClr val="8ADB53"/>
    <a:srgbClr val="956B9C"/>
    <a:srgbClr val="2DA4A2"/>
    <a:srgbClr val="404040"/>
    <a:srgbClr val="313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58" autoAdjust="0"/>
    <p:restoredTop sz="93979" autoAdjust="0"/>
  </p:normalViewPr>
  <p:slideViewPr>
    <p:cSldViewPr snapToObjects="1" showGuides="1">
      <p:cViewPr varScale="1">
        <p:scale>
          <a:sx n="56" d="100"/>
          <a:sy n="56" d="100"/>
        </p:scale>
        <p:origin x="848" y="44"/>
      </p:cViewPr>
      <p:guideLst>
        <p:guide orient="horz" pos="431"/>
        <p:guide orient="horz" pos="2336"/>
        <p:guide orient="horz" pos="4241"/>
        <p:guide orient="horz" pos="3878"/>
        <p:guide pos="6212"/>
        <p:guide pos="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CE94-A49F-CB4E-9AD9-728E13DD868F}" type="datetime1">
              <a:rPr lang="it-IT" smtClean="0"/>
              <a:t>13/12/2022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F594D-7EB9-A04E-AC48-C588CE56DC9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30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E77-92FF-334F-9C90-28536B62662B}" type="datetime1">
              <a:rPr lang="it-IT" smtClean="0"/>
              <a:t>13/12/2022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7CEFA-24DD-C84A-A367-9FBF1723324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72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CEFA-24DD-C84A-A367-9FBF172332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7"/>
          <p:cNvSpPr txBox="1">
            <a:spLocks/>
          </p:cNvSpPr>
          <p:nvPr userDrawn="1"/>
        </p:nvSpPr>
        <p:spPr>
          <a:xfrm>
            <a:off x="2541630" y="5139393"/>
            <a:ext cx="2262187" cy="297422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5B6770"/>
                </a:solidFill>
              </a:rPr>
              <a:t>Roma, </a:t>
            </a:r>
            <a:fld id="{B3959731-B74E-462C-BFAB-78DAF7AB655B}" type="datetime4">
              <a:rPr lang="it-IT" smtClean="0">
                <a:solidFill>
                  <a:srgbClr val="5B6770"/>
                </a:solidFill>
              </a:rPr>
              <a:t>13 dicembre 2022</a:t>
            </a:fld>
            <a:endParaRPr lang="it-IT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8603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DB10931-DD9A-4D38-A607-FD4F2F9DD0C0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FC4557-F243-4BAA-97EE-68D26E40BBD4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6660" y="324247"/>
            <a:ext cx="5352458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(1/2)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65B4B3E9-BDD6-453A-B4C2-92D57171B7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950" y="828303"/>
            <a:ext cx="2700000" cy="1800000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3303B21-66DA-4B2D-8032-5478A67F1480}"/>
              </a:ext>
            </a:extLst>
          </p:cNvPr>
          <p:cNvSpPr/>
          <p:nvPr userDrawn="1"/>
        </p:nvSpPr>
        <p:spPr>
          <a:xfrm>
            <a:off x="7587950" y="2628303"/>
            <a:ext cx="2700000" cy="493296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017F1CEE-AFEB-4EA3-A6A7-BD607DF27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4810" r="43377" b="38099"/>
          <a:stretch/>
        </p:blipFill>
        <p:spPr>
          <a:xfrm>
            <a:off x="7794972" y="2988543"/>
            <a:ext cx="2492979" cy="4680520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FCA142E-BB41-44DF-8C8D-2B858799651D}"/>
              </a:ext>
            </a:extLst>
          </p:cNvPr>
          <p:cNvSpPr txBox="1"/>
          <p:nvPr userDrawn="1"/>
        </p:nvSpPr>
        <p:spPr>
          <a:xfrm>
            <a:off x="9417664" y="1981113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1</a:t>
            </a:r>
            <a:endParaRPr lang="it-IT" sz="1200" dirty="0">
              <a:solidFill>
                <a:schemeClr val="bg1"/>
              </a:solidFill>
            </a:endParaRPr>
          </a:p>
        </p:txBody>
      </p:sp>
      <p:grpSp>
        <p:nvGrpSpPr>
          <p:cNvPr id="33" name="Elemento grafico 24">
            <a:extLst>
              <a:ext uri="{FF2B5EF4-FFF2-40B4-BE49-F238E27FC236}">
                <a16:creationId xmlns:a16="http://schemas.microsoft.com/office/drawing/2014/main" id="{05841755-76FE-488D-9186-DB1DDF2A4508}"/>
              </a:ext>
            </a:extLst>
          </p:cNvPr>
          <p:cNvGrpSpPr/>
          <p:nvPr userDrawn="1"/>
        </p:nvGrpSpPr>
        <p:grpSpPr>
          <a:xfrm>
            <a:off x="9850681" y="2239207"/>
            <a:ext cx="188223" cy="199541"/>
            <a:chOff x="9654363" y="2195816"/>
            <a:chExt cx="188223" cy="199541"/>
          </a:xfrm>
          <a:noFill/>
        </p:grpSpPr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24C989A4-C861-4A6D-B750-A6FBAD65A2E7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C267C474-8B5E-4BBA-AA47-6A9881226F1F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9F4F424A-91D8-4576-A240-8D81D8DBDEEE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5F462F55-B709-48E9-B9A9-5D21E14817EB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A65F91F4-765B-4320-A61F-06AB0C6F256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95DB0AC4-17B3-49E8-A4EA-F3AB228E1D51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C1FDCBD-51A4-47A3-933E-DCC2FB03A11D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8659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2DC52D6E-54C7-43BD-965F-BF0C68A94C57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865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E2683C6C-36B1-4B1E-9816-63F9311C6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1152" y="1971713"/>
            <a:ext cx="1431081" cy="53498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buNone/>
              <a:defRPr lang="it-IT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497937" rtl="0" eaLnBrk="1" latinLnBrk="0" hangingPunct="1">
              <a:defRPr lang="it-IT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it-IT" sz="1200" b="1" dirty="0">
                <a:solidFill>
                  <a:schemeClr val="bg1"/>
                </a:solidFill>
              </a:rPr>
              <a:t>Attiva dal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29/07/2020</a:t>
            </a:r>
            <a:endParaRPr lang="it-IT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8157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2604" y="7020991"/>
            <a:ext cx="5805347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(2/2)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0"/>
            <a:ext cx="2700000" cy="6915174"/>
          </a:xfrm>
          <a:prstGeom prst="round2SameRect">
            <a:avLst>
              <a:gd name="adj1" fmla="val 0"/>
              <a:gd name="adj2" fmla="val 5787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C86B3C3-69ED-49F4-990C-74E87C0BC297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3D7409-1E1D-4F71-B4F6-4AE4EF272353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8724542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-1"/>
            <a:ext cx="2700000" cy="756126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CE76594-7ACF-4DCF-89FB-7E0AF9FCF40A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1FF03D-BBED-455F-9376-43D584170221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63055425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E9A5DDE-554C-4BE0-A961-F6B0C48A0448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F24B2A-3C57-4123-909E-2A859AF4974E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48221936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3247271" y="3805651"/>
            <a:ext cx="6416897" cy="695060"/>
          </a:xfrm>
          <a:prstGeom prst="rect">
            <a:avLst/>
          </a:prstGeom>
        </p:spPr>
        <p:txBody>
          <a:bodyPr lIns="99587" tIns="49794" rIns="99587" bIns="49794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rgbClr val="5B6770"/>
                </a:solidFill>
              </a:rPr>
              <a:t>Consip S.p.A.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Via Isonzo 19/E – 00198 Roma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T +39 0685449.1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3247271" y="5148783"/>
            <a:ext cx="6416897" cy="701992"/>
          </a:xfrm>
          <a:prstGeom prst="rect">
            <a:avLst/>
          </a:prstGeom>
        </p:spPr>
        <p:txBody>
          <a:bodyPr lIns="99587" tIns="49794" rIns="99587" bIns="49794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kern="1200" dirty="0">
                <a:solidFill>
                  <a:srgbClr val="5B6770"/>
                </a:solidFill>
                <a:latin typeface="+mn-lt"/>
                <a:ea typeface="+mn-ea"/>
                <a:cs typeface="+mn-cs"/>
              </a:rPr>
              <a:t>www.consip.it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5B6770"/>
                </a:solidFill>
              </a:rPr>
              <a:t>www.acquistinretepa.it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88" y="6443290"/>
            <a:ext cx="171450" cy="1714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192514"/>
            <a:ext cx="171450" cy="1714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694066"/>
            <a:ext cx="171450" cy="171450"/>
          </a:xfrm>
          <a:prstGeom prst="rect">
            <a:avLst/>
          </a:prstGeom>
        </p:spPr>
      </p:pic>
      <p:sp>
        <p:nvSpPr>
          <p:cNvPr id="16" name="CasellaDiTesto 15"/>
          <p:cNvSpPr txBox="1"/>
          <p:nvPr userDrawn="1"/>
        </p:nvSpPr>
        <p:spPr>
          <a:xfrm>
            <a:off x="5567026" y="6139059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it-IT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Consip_Spa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5567026" y="6384521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www.linkedin.com/company/consip/</a:t>
            </a:r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5567026" y="6629982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Canale ‘’Consip’’</a:t>
            </a:r>
          </a:p>
        </p:txBody>
      </p:sp>
    </p:spTree>
    <p:extLst>
      <p:ext uri="{BB962C8B-B14F-4D97-AF65-F5344CB8AC3E}">
        <p14:creationId xmlns:p14="http://schemas.microsoft.com/office/powerpoint/2010/main" val="284587182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5101" y="1764295"/>
            <a:ext cx="8620889" cy="4678532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1pPr>
            <a:lvl2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2pPr>
            <a:lvl3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3pPr>
            <a:lvl4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4pPr>
            <a:lvl5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45554" y="396255"/>
            <a:ext cx="8617632" cy="892887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lnSpc>
                <a:spcPts val="3000"/>
              </a:lnSpc>
              <a:defRPr sz="2400" baseline="0">
                <a:solidFill>
                  <a:srgbClr val="821B4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7040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6136861-158F-468C-98D7-5E807E7E190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0156" y="6950543"/>
            <a:ext cx="1367781" cy="3473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D0DFC9E-87B6-41E5-AC02-16F4E2FDE1F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53923" y="6948983"/>
            <a:ext cx="1652617" cy="3504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D9A391C-B077-4B23-B01E-4D75E25797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50156" y="360864"/>
            <a:ext cx="1743808" cy="263387"/>
          </a:xfrm>
          <a:prstGeom prst="rect">
            <a:avLst/>
          </a:prstGeom>
        </p:spPr>
      </p:pic>
      <p:grpSp>
        <p:nvGrpSpPr>
          <p:cNvPr id="14" name="Elemento grafico 2">
            <a:extLst>
              <a:ext uri="{FF2B5EF4-FFF2-40B4-BE49-F238E27FC236}">
                <a16:creationId xmlns:a16="http://schemas.microsoft.com/office/drawing/2014/main" id="{06DCF403-599B-477A-BF5C-3C7A0B47A703}"/>
              </a:ext>
            </a:extLst>
          </p:cNvPr>
          <p:cNvGrpSpPr/>
          <p:nvPr userDrawn="1"/>
        </p:nvGrpSpPr>
        <p:grpSpPr>
          <a:xfrm>
            <a:off x="0" y="324247"/>
            <a:ext cx="2466380" cy="379405"/>
            <a:chOff x="0" y="324247"/>
            <a:chExt cx="2466380" cy="379405"/>
          </a:xfrm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1A52922E-9175-4BA7-B46F-D8C1200D6A5A}"/>
                </a:ext>
              </a:extLst>
            </p:cNvPr>
            <p:cNvSpPr/>
            <p:nvPr/>
          </p:nvSpPr>
          <p:spPr>
            <a:xfrm>
              <a:off x="0" y="324247"/>
              <a:ext cx="2466380" cy="379405"/>
            </a:xfrm>
            <a:custGeom>
              <a:avLst/>
              <a:gdLst>
                <a:gd name="connsiteX0" fmla="*/ 0 w 2352311"/>
                <a:gd name="connsiteY0" fmla="*/ 0 h 379405"/>
                <a:gd name="connsiteX1" fmla="*/ 2352311 w 2352311"/>
                <a:gd name="connsiteY1" fmla="*/ 0 h 379405"/>
                <a:gd name="connsiteX2" fmla="*/ 2352311 w 2352311"/>
                <a:gd name="connsiteY2" fmla="*/ 379405 h 379405"/>
                <a:gd name="connsiteX3" fmla="*/ 0 w 2352311"/>
                <a:gd name="connsiteY3" fmla="*/ 379405 h 37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311" h="379405">
                  <a:moveTo>
                    <a:pt x="0" y="0"/>
                  </a:moveTo>
                  <a:lnTo>
                    <a:pt x="2352311" y="0"/>
                  </a:lnTo>
                  <a:lnTo>
                    <a:pt x="2352311" y="379405"/>
                  </a:lnTo>
                  <a:lnTo>
                    <a:pt x="0" y="379405"/>
                  </a:lnTo>
                  <a:close/>
                </a:path>
              </a:pathLst>
            </a:custGeom>
            <a:solidFill>
              <a:srgbClr val="821B4C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4D7547D0-A21D-479D-BB9F-0F2BE4A40BA4}"/>
                </a:ext>
              </a:extLst>
            </p:cNvPr>
            <p:cNvSpPr/>
            <p:nvPr/>
          </p:nvSpPr>
          <p:spPr>
            <a:xfrm>
              <a:off x="454918" y="440597"/>
              <a:ext cx="117615" cy="145438"/>
            </a:xfrm>
            <a:custGeom>
              <a:avLst/>
              <a:gdLst>
                <a:gd name="connsiteX0" fmla="*/ 117616 w 117615"/>
                <a:gd name="connsiteY0" fmla="*/ 50587 h 145438"/>
                <a:gd name="connsiteX1" fmla="*/ 117616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9 w 117615"/>
                <a:gd name="connsiteY4" fmla="*/ 128998 h 145438"/>
                <a:gd name="connsiteX5" fmla="*/ 45529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6 w 117615"/>
                <a:gd name="connsiteY14" fmla="*/ 50587 h 145438"/>
                <a:gd name="connsiteX15" fmla="*/ 82204 w 117615"/>
                <a:gd name="connsiteY15" fmla="*/ 78410 h 145438"/>
                <a:gd name="connsiteX16" fmla="*/ 61970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6" y="50587"/>
                  </a:moveTo>
                  <a:lnTo>
                    <a:pt x="117616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9" y="128998"/>
                  </a:lnTo>
                  <a:cubicBezTo>
                    <a:pt x="77146" y="136586"/>
                    <a:pt x="64499" y="144174"/>
                    <a:pt x="45529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6116" y="0"/>
                    <a:pt x="117616" y="13912"/>
                    <a:pt x="117616" y="50587"/>
                  </a:cubicBezTo>
                  <a:moveTo>
                    <a:pt x="82204" y="78410"/>
                  </a:moveTo>
                  <a:lnTo>
                    <a:pt x="61970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5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4E40E012-163A-456E-92D8-398543BE5566}"/>
                </a:ext>
              </a:extLst>
            </p:cNvPr>
            <p:cNvSpPr/>
            <p:nvPr/>
          </p:nvSpPr>
          <p:spPr>
            <a:xfrm>
              <a:off x="1026555" y="379893"/>
              <a:ext cx="42999" cy="206143"/>
            </a:xfrm>
            <a:custGeom>
              <a:avLst/>
              <a:gdLst>
                <a:gd name="connsiteX0" fmla="*/ 3794 w 42999"/>
                <a:gd name="connsiteY0" fmla="*/ 206143 h 206143"/>
                <a:gd name="connsiteX1" fmla="*/ 5059 w 42999"/>
                <a:gd name="connsiteY1" fmla="*/ 206143 h 206143"/>
                <a:gd name="connsiteX2" fmla="*/ 37941 w 42999"/>
                <a:gd name="connsiteY2" fmla="*/ 173262 h 206143"/>
                <a:gd name="connsiteX3" fmla="*/ 37941 w 42999"/>
                <a:gd name="connsiteY3" fmla="*/ 170732 h 206143"/>
                <a:gd name="connsiteX4" fmla="*/ 37941 w 42999"/>
                <a:gd name="connsiteY4" fmla="*/ 170732 h 206143"/>
                <a:gd name="connsiteX5" fmla="*/ 37941 w 42999"/>
                <a:gd name="connsiteY5" fmla="*/ 64499 h 206143"/>
                <a:gd name="connsiteX6" fmla="*/ 2529 w 42999"/>
                <a:gd name="connsiteY6" fmla="*/ 64499 h 206143"/>
                <a:gd name="connsiteX7" fmla="*/ 2529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3794" y="206143"/>
                  </a:moveTo>
                  <a:lnTo>
                    <a:pt x="5059" y="206143"/>
                  </a:lnTo>
                  <a:cubicBezTo>
                    <a:pt x="24029" y="206143"/>
                    <a:pt x="37941" y="190967"/>
                    <a:pt x="37941" y="173262"/>
                  </a:cubicBezTo>
                  <a:lnTo>
                    <a:pt x="37941" y="170732"/>
                  </a:lnTo>
                  <a:lnTo>
                    <a:pt x="37941" y="170732"/>
                  </a:lnTo>
                  <a:lnTo>
                    <a:pt x="37941" y="64499"/>
                  </a:lnTo>
                  <a:lnTo>
                    <a:pt x="2529" y="64499"/>
                  </a:lnTo>
                  <a:lnTo>
                    <a:pt x="2529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8853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FF657DDE-149B-4938-92D4-84028DD1A5DF}"/>
                </a:ext>
              </a:extLst>
            </p:cNvPr>
            <p:cNvSpPr/>
            <p:nvPr/>
          </p:nvSpPr>
          <p:spPr>
            <a:xfrm>
              <a:off x="1085995" y="441862"/>
              <a:ext cx="107498" cy="142909"/>
            </a:xfrm>
            <a:custGeom>
              <a:avLst/>
              <a:gdLst>
                <a:gd name="connsiteX0" fmla="*/ 50587 w 107498"/>
                <a:gd name="connsiteY0" fmla="*/ 142909 h 142909"/>
                <a:gd name="connsiteX1" fmla="*/ 0 w 107498"/>
                <a:gd name="connsiteY1" fmla="*/ 130262 h 142909"/>
                <a:gd name="connsiteX2" fmla="*/ 11382 w 107498"/>
                <a:gd name="connsiteY2" fmla="*/ 104969 h 142909"/>
                <a:gd name="connsiteX3" fmla="*/ 48058 w 107498"/>
                <a:gd name="connsiteY3" fmla="*/ 117616 h 142909"/>
                <a:gd name="connsiteX4" fmla="*/ 72087 w 107498"/>
                <a:gd name="connsiteY4" fmla="*/ 102439 h 142909"/>
                <a:gd name="connsiteX5" fmla="*/ 8853 w 107498"/>
                <a:gd name="connsiteY5" fmla="*/ 40470 h 142909"/>
                <a:gd name="connsiteX6" fmla="*/ 60705 w 107498"/>
                <a:gd name="connsiteY6" fmla="*/ 0 h 142909"/>
                <a:gd name="connsiteX7" fmla="*/ 101175 w 107498"/>
                <a:gd name="connsiteY7" fmla="*/ 7588 h 142909"/>
                <a:gd name="connsiteX8" fmla="*/ 101175 w 107498"/>
                <a:gd name="connsiteY8" fmla="*/ 36676 h 142909"/>
                <a:gd name="connsiteX9" fmla="*/ 61970 w 107498"/>
                <a:gd name="connsiteY9" fmla="*/ 27823 h 142909"/>
                <a:gd name="connsiteX10" fmla="*/ 42999 w 107498"/>
                <a:gd name="connsiteY10" fmla="*/ 39205 h 142909"/>
                <a:gd name="connsiteX11" fmla="*/ 107498 w 107498"/>
                <a:gd name="connsiteY11" fmla="*/ 101175 h 142909"/>
                <a:gd name="connsiteX12" fmla="*/ 50587 w 107498"/>
                <a:gd name="connsiteY12" fmla="*/ 142909 h 1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498" h="142909">
                  <a:moveTo>
                    <a:pt x="50587" y="142909"/>
                  </a:moveTo>
                  <a:cubicBezTo>
                    <a:pt x="27823" y="142909"/>
                    <a:pt x="11382" y="137850"/>
                    <a:pt x="0" y="130262"/>
                  </a:cubicBezTo>
                  <a:lnTo>
                    <a:pt x="11382" y="104969"/>
                  </a:lnTo>
                  <a:cubicBezTo>
                    <a:pt x="21500" y="112557"/>
                    <a:pt x="34146" y="117616"/>
                    <a:pt x="48058" y="117616"/>
                  </a:cubicBezTo>
                  <a:cubicBezTo>
                    <a:pt x="61970" y="117616"/>
                    <a:pt x="72087" y="112557"/>
                    <a:pt x="72087" y="102439"/>
                  </a:cubicBezTo>
                  <a:cubicBezTo>
                    <a:pt x="72087" y="77146"/>
                    <a:pt x="8853" y="87263"/>
                    <a:pt x="8853" y="40470"/>
                  </a:cubicBezTo>
                  <a:cubicBezTo>
                    <a:pt x="8853" y="16441"/>
                    <a:pt x="27823" y="0"/>
                    <a:pt x="60705" y="0"/>
                  </a:cubicBezTo>
                  <a:cubicBezTo>
                    <a:pt x="78410" y="0"/>
                    <a:pt x="91057" y="2529"/>
                    <a:pt x="101175" y="7588"/>
                  </a:cubicBezTo>
                  <a:lnTo>
                    <a:pt x="101175" y="36676"/>
                  </a:lnTo>
                  <a:cubicBezTo>
                    <a:pt x="89793" y="31617"/>
                    <a:pt x="77146" y="27823"/>
                    <a:pt x="61970" y="27823"/>
                  </a:cubicBezTo>
                  <a:cubicBezTo>
                    <a:pt x="49323" y="27823"/>
                    <a:pt x="42999" y="31617"/>
                    <a:pt x="42999" y="39205"/>
                  </a:cubicBezTo>
                  <a:cubicBezTo>
                    <a:pt x="42999" y="60705"/>
                    <a:pt x="107498" y="54381"/>
                    <a:pt x="107498" y="101175"/>
                  </a:cubicBezTo>
                  <a:cubicBezTo>
                    <a:pt x="107498" y="131527"/>
                    <a:pt x="79675" y="142909"/>
                    <a:pt x="50587" y="14290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C9321460-C49D-44C0-BD2D-6D7286FE32EB}"/>
                </a:ext>
              </a:extLst>
            </p:cNvPr>
            <p:cNvSpPr/>
            <p:nvPr/>
          </p:nvSpPr>
          <p:spPr>
            <a:xfrm>
              <a:off x="1648779" y="440597"/>
              <a:ext cx="125203" cy="144173"/>
            </a:xfrm>
            <a:custGeom>
              <a:avLst/>
              <a:gdLst>
                <a:gd name="connsiteX0" fmla="*/ 60705 w 125203"/>
                <a:gd name="connsiteY0" fmla="*/ 26558 h 144173"/>
                <a:gd name="connsiteX1" fmla="*/ 34146 w 125203"/>
                <a:gd name="connsiteY1" fmla="*/ 56911 h 144173"/>
                <a:gd name="connsiteX2" fmla="*/ 87263 w 125203"/>
                <a:gd name="connsiteY2" fmla="*/ 56911 h 144173"/>
                <a:gd name="connsiteX3" fmla="*/ 60705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0705" y="26558"/>
                  </a:moveTo>
                  <a:cubicBezTo>
                    <a:pt x="44264" y="26558"/>
                    <a:pt x="34146" y="41735"/>
                    <a:pt x="34146" y="56911"/>
                  </a:cubicBezTo>
                  <a:lnTo>
                    <a:pt x="87263" y="56911"/>
                  </a:lnTo>
                  <a:cubicBezTo>
                    <a:pt x="87263" y="41735"/>
                    <a:pt x="78410" y="26558"/>
                    <a:pt x="60705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B38DC7FB-7FEC-47EC-B6E3-A5946E8A09BA}"/>
                </a:ext>
              </a:extLst>
            </p:cNvPr>
            <p:cNvSpPr/>
            <p:nvPr/>
          </p:nvSpPr>
          <p:spPr>
            <a:xfrm>
              <a:off x="1890334" y="440597"/>
              <a:ext cx="125203" cy="144173"/>
            </a:xfrm>
            <a:custGeom>
              <a:avLst/>
              <a:gdLst>
                <a:gd name="connsiteX0" fmla="*/ 61969 w 125203"/>
                <a:gd name="connsiteY0" fmla="*/ 26558 h 144173"/>
                <a:gd name="connsiteX1" fmla="*/ 35411 w 125203"/>
                <a:gd name="connsiteY1" fmla="*/ 56911 h 144173"/>
                <a:gd name="connsiteX2" fmla="*/ 88528 w 125203"/>
                <a:gd name="connsiteY2" fmla="*/ 56911 h 144173"/>
                <a:gd name="connsiteX3" fmla="*/ 61969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1969" y="26558"/>
                  </a:moveTo>
                  <a:cubicBezTo>
                    <a:pt x="45528" y="26558"/>
                    <a:pt x="35411" y="41735"/>
                    <a:pt x="35411" y="56911"/>
                  </a:cubicBezTo>
                  <a:lnTo>
                    <a:pt x="88528" y="56911"/>
                  </a:lnTo>
                  <a:cubicBezTo>
                    <a:pt x="87263" y="41735"/>
                    <a:pt x="79675" y="26558"/>
                    <a:pt x="61969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B4D2A9FB-EE6F-4077-87DC-682C76C9E892}"/>
                </a:ext>
              </a:extLst>
            </p:cNvPr>
            <p:cNvSpPr/>
            <p:nvPr/>
          </p:nvSpPr>
          <p:spPr>
            <a:xfrm>
              <a:off x="1552663" y="440597"/>
              <a:ext cx="89792" cy="145438"/>
            </a:xfrm>
            <a:custGeom>
              <a:avLst/>
              <a:gdLst>
                <a:gd name="connsiteX0" fmla="*/ 72087 w 89792"/>
                <a:gd name="connsiteY0" fmla="*/ 0 h 145438"/>
                <a:gd name="connsiteX1" fmla="*/ 35411 w 89792"/>
                <a:gd name="connsiteY1" fmla="*/ 16441 h 145438"/>
                <a:gd name="connsiteX2" fmla="*/ 35411 w 89792"/>
                <a:gd name="connsiteY2" fmla="*/ 3794 h 145438"/>
                <a:gd name="connsiteX3" fmla="*/ 0 w 89792"/>
                <a:gd name="connsiteY3" fmla="*/ 3794 h 145438"/>
                <a:gd name="connsiteX4" fmla="*/ 0 w 89792"/>
                <a:gd name="connsiteY4" fmla="*/ 145439 h 145438"/>
                <a:gd name="connsiteX5" fmla="*/ 1265 w 89792"/>
                <a:gd name="connsiteY5" fmla="*/ 145439 h 145438"/>
                <a:gd name="connsiteX6" fmla="*/ 34146 w 89792"/>
                <a:gd name="connsiteY6" fmla="*/ 115086 h 145438"/>
                <a:gd name="connsiteX7" fmla="*/ 34146 w 89792"/>
                <a:gd name="connsiteY7" fmla="*/ 44264 h 145438"/>
                <a:gd name="connsiteX8" fmla="*/ 60705 w 89792"/>
                <a:gd name="connsiteY8" fmla="*/ 31617 h 145438"/>
                <a:gd name="connsiteX9" fmla="*/ 77146 w 89792"/>
                <a:gd name="connsiteY9" fmla="*/ 35411 h 145438"/>
                <a:gd name="connsiteX10" fmla="*/ 89793 w 89792"/>
                <a:gd name="connsiteY10" fmla="*/ 5059 h 145438"/>
                <a:gd name="connsiteX11" fmla="*/ 72087 w 89792"/>
                <a:gd name="connsiteY11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792" h="145438">
                  <a:moveTo>
                    <a:pt x="72087" y="0"/>
                  </a:moveTo>
                  <a:cubicBezTo>
                    <a:pt x="59440" y="0"/>
                    <a:pt x="49323" y="5059"/>
                    <a:pt x="35411" y="16441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18970" y="145439"/>
                    <a:pt x="32882" y="131527"/>
                    <a:pt x="34146" y="115086"/>
                  </a:cubicBezTo>
                  <a:lnTo>
                    <a:pt x="34146" y="44264"/>
                  </a:lnTo>
                  <a:cubicBezTo>
                    <a:pt x="42999" y="35411"/>
                    <a:pt x="53117" y="31617"/>
                    <a:pt x="60705" y="31617"/>
                  </a:cubicBezTo>
                  <a:cubicBezTo>
                    <a:pt x="64499" y="31617"/>
                    <a:pt x="70822" y="32882"/>
                    <a:pt x="77146" y="35411"/>
                  </a:cubicBezTo>
                  <a:lnTo>
                    <a:pt x="89793" y="5059"/>
                  </a:lnTo>
                  <a:cubicBezTo>
                    <a:pt x="85998" y="2529"/>
                    <a:pt x="78410" y="0"/>
                    <a:pt x="7208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9BAC45B1-FE7F-4A62-9239-2A699C9CEA79}"/>
                </a:ext>
              </a:extLst>
            </p:cNvPr>
            <p:cNvSpPr/>
            <p:nvPr/>
          </p:nvSpPr>
          <p:spPr>
            <a:xfrm>
              <a:off x="1206140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7 w 93586"/>
                <a:gd name="connsiteY2" fmla="*/ 44264 h 182741"/>
                <a:gd name="connsiteX3" fmla="*/ 93587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7" y="60705"/>
                    <a:pt x="93587" y="44264"/>
                  </a:cubicBezTo>
                  <a:lnTo>
                    <a:pt x="93587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191A4A46-8D77-4E94-8945-D98BA3C3613C}"/>
                </a:ext>
              </a:extLst>
            </p:cNvPr>
            <p:cNvSpPr/>
            <p:nvPr/>
          </p:nvSpPr>
          <p:spPr>
            <a:xfrm>
              <a:off x="1782836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6 w 93586"/>
                <a:gd name="connsiteY2" fmla="*/ 44264 h 182741"/>
                <a:gd name="connsiteX3" fmla="*/ 93586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6" y="60705"/>
                    <a:pt x="93586" y="44264"/>
                  </a:cubicBezTo>
                  <a:lnTo>
                    <a:pt x="93586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DAB5EE45-DC23-4D8B-9F16-4D5D3B94D5D9}"/>
                </a:ext>
              </a:extLst>
            </p:cNvPr>
            <p:cNvSpPr/>
            <p:nvPr/>
          </p:nvSpPr>
          <p:spPr>
            <a:xfrm>
              <a:off x="591504" y="440597"/>
              <a:ext cx="117615" cy="144173"/>
            </a:xfrm>
            <a:custGeom>
              <a:avLst/>
              <a:gdLst>
                <a:gd name="connsiteX0" fmla="*/ 68293 w 117615"/>
                <a:gd name="connsiteY0" fmla="*/ 144174 h 144173"/>
                <a:gd name="connsiteX1" fmla="*/ 0 w 117615"/>
                <a:gd name="connsiteY1" fmla="*/ 73352 h 144173"/>
                <a:gd name="connsiteX2" fmla="*/ 70822 w 117615"/>
                <a:gd name="connsiteY2" fmla="*/ 0 h 144173"/>
                <a:gd name="connsiteX3" fmla="*/ 110027 w 117615"/>
                <a:gd name="connsiteY3" fmla="*/ 10117 h 144173"/>
                <a:gd name="connsiteX4" fmla="*/ 110027 w 117615"/>
                <a:gd name="connsiteY4" fmla="*/ 39205 h 144173"/>
                <a:gd name="connsiteX5" fmla="*/ 75881 w 117615"/>
                <a:gd name="connsiteY5" fmla="*/ 27823 h 144173"/>
                <a:gd name="connsiteX6" fmla="*/ 35411 w 117615"/>
                <a:gd name="connsiteY6" fmla="*/ 72087 h 144173"/>
                <a:gd name="connsiteX7" fmla="*/ 75881 w 117615"/>
                <a:gd name="connsiteY7" fmla="*/ 116351 h 144173"/>
                <a:gd name="connsiteX8" fmla="*/ 108763 w 117615"/>
                <a:gd name="connsiteY8" fmla="*/ 106233 h 144173"/>
                <a:gd name="connsiteX9" fmla="*/ 117616 w 117615"/>
                <a:gd name="connsiteY9" fmla="*/ 128998 h 144173"/>
                <a:gd name="connsiteX10" fmla="*/ 68293 w 117615"/>
                <a:gd name="connsiteY10" fmla="*/ 144174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15" h="144173">
                  <a:moveTo>
                    <a:pt x="68293" y="144174"/>
                  </a:moveTo>
                  <a:cubicBezTo>
                    <a:pt x="22764" y="144174"/>
                    <a:pt x="0" y="111292"/>
                    <a:pt x="0" y="73352"/>
                  </a:cubicBezTo>
                  <a:cubicBezTo>
                    <a:pt x="0" y="31617"/>
                    <a:pt x="30352" y="0"/>
                    <a:pt x="70822" y="0"/>
                  </a:cubicBezTo>
                  <a:cubicBezTo>
                    <a:pt x="89793" y="0"/>
                    <a:pt x="102439" y="5059"/>
                    <a:pt x="110027" y="10117"/>
                  </a:cubicBezTo>
                  <a:lnTo>
                    <a:pt x="110027" y="39205"/>
                  </a:lnTo>
                  <a:cubicBezTo>
                    <a:pt x="99910" y="31617"/>
                    <a:pt x="89793" y="27823"/>
                    <a:pt x="75881" y="27823"/>
                  </a:cubicBezTo>
                  <a:cubicBezTo>
                    <a:pt x="51852" y="27823"/>
                    <a:pt x="35411" y="46793"/>
                    <a:pt x="35411" y="72087"/>
                  </a:cubicBezTo>
                  <a:cubicBezTo>
                    <a:pt x="35411" y="96116"/>
                    <a:pt x="48058" y="116351"/>
                    <a:pt x="75881" y="116351"/>
                  </a:cubicBezTo>
                  <a:cubicBezTo>
                    <a:pt x="88528" y="116351"/>
                    <a:pt x="98645" y="112557"/>
                    <a:pt x="108763" y="106233"/>
                  </a:cubicBezTo>
                  <a:lnTo>
                    <a:pt x="117616" y="128998"/>
                  </a:lnTo>
                  <a:cubicBezTo>
                    <a:pt x="106233" y="136586"/>
                    <a:pt x="87263" y="144174"/>
                    <a:pt x="68293" y="144174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75464F86-BD03-4957-B089-DC5E0F956E9C}"/>
                </a:ext>
              </a:extLst>
            </p:cNvPr>
            <p:cNvSpPr/>
            <p:nvPr/>
          </p:nvSpPr>
          <p:spPr>
            <a:xfrm>
              <a:off x="720502" y="440597"/>
              <a:ext cx="128997" cy="208672"/>
            </a:xfrm>
            <a:custGeom>
              <a:avLst/>
              <a:gdLst>
                <a:gd name="connsiteX0" fmla="*/ 94851 w 128997"/>
                <a:gd name="connsiteY0" fmla="*/ 107498 h 208672"/>
                <a:gd name="connsiteX1" fmla="*/ 70822 w 128997"/>
                <a:gd name="connsiteY1" fmla="*/ 115086 h 208672"/>
                <a:gd name="connsiteX2" fmla="*/ 35411 w 128997"/>
                <a:gd name="connsiteY2" fmla="*/ 72087 h 208672"/>
                <a:gd name="connsiteX3" fmla="*/ 78410 w 128997"/>
                <a:gd name="connsiteY3" fmla="*/ 29088 h 208672"/>
                <a:gd name="connsiteX4" fmla="*/ 96116 w 128997"/>
                <a:gd name="connsiteY4" fmla="*/ 31617 h 208672"/>
                <a:gd name="connsiteX5" fmla="*/ 96116 w 128997"/>
                <a:gd name="connsiteY5" fmla="*/ 107498 h 208672"/>
                <a:gd name="connsiteX6" fmla="*/ 82204 w 128997"/>
                <a:gd name="connsiteY6" fmla="*/ 0 h 208672"/>
                <a:gd name="connsiteX7" fmla="*/ 0 w 128997"/>
                <a:gd name="connsiteY7" fmla="*/ 74616 h 208672"/>
                <a:gd name="connsiteX8" fmla="*/ 60705 w 128997"/>
                <a:gd name="connsiteY8" fmla="*/ 142909 h 208672"/>
                <a:gd name="connsiteX9" fmla="*/ 94851 w 128997"/>
                <a:gd name="connsiteY9" fmla="*/ 132792 h 208672"/>
                <a:gd name="connsiteX10" fmla="*/ 94851 w 128997"/>
                <a:gd name="connsiteY10" fmla="*/ 175791 h 208672"/>
                <a:gd name="connsiteX11" fmla="*/ 94851 w 128997"/>
                <a:gd name="connsiteY11" fmla="*/ 175791 h 208672"/>
                <a:gd name="connsiteX12" fmla="*/ 127733 w 128997"/>
                <a:gd name="connsiteY12" fmla="*/ 208673 h 208672"/>
                <a:gd name="connsiteX13" fmla="*/ 128998 w 128997"/>
                <a:gd name="connsiteY13" fmla="*/ 208673 h 208672"/>
                <a:gd name="connsiteX14" fmla="*/ 128998 w 128997"/>
                <a:gd name="connsiteY14" fmla="*/ 10117 h 208672"/>
                <a:gd name="connsiteX15" fmla="*/ 82204 w 128997"/>
                <a:gd name="connsiteY15" fmla="*/ 0 h 2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97" h="208672">
                  <a:moveTo>
                    <a:pt x="94851" y="107498"/>
                  </a:moveTo>
                  <a:cubicBezTo>
                    <a:pt x="89793" y="111292"/>
                    <a:pt x="80940" y="115086"/>
                    <a:pt x="70822" y="115086"/>
                  </a:cubicBezTo>
                  <a:cubicBezTo>
                    <a:pt x="51852" y="115086"/>
                    <a:pt x="35411" y="99910"/>
                    <a:pt x="35411" y="72087"/>
                  </a:cubicBezTo>
                  <a:cubicBezTo>
                    <a:pt x="35411" y="48058"/>
                    <a:pt x="51852" y="29088"/>
                    <a:pt x="78410" y="29088"/>
                  </a:cubicBezTo>
                  <a:cubicBezTo>
                    <a:pt x="84734" y="29088"/>
                    <a:pt x="91057" y="30352"/>
                    <a:pt x="96116" y="31617"/>
                  </a:cubicBezTo>
                  <a:lnTo>
                    <a:pt x="96116" y="107498"/>
                  </a:lnTo>
                  <a:close/>
                  <a:moveTo>
                    <a:pt x="82204" y="0"/>
                  </a:moveTo>
                  <a:cubicBezTo>
                    <a:pt x="36676" y="0"/>
                    <a:pt x="0" y="27823"/>
                    <a:pt x="0" y="74616"/>
                  </a:cubicBezTo>
                  <a:cubicBezTo>
                    <a:pt x="0" y="121410"/>
                    <a:pt x="31617" y="142909"/>
                    <a:pt x="60705" y="142909"/>
                  </a:cubicBezTo>
                  <a:cubicBezTo>
                    <a:pt x="74616" y="142909"/>
                    <a:pt x="87263" y="139115"/>
                    <a:pt x="94851" y="132792"/>
                  </a:cubicBezTo>
                  <a:lnTo>
                    <a:pt x="94851" y="175791"/>
                  </a:lnTo>
                  <a:lnTo>
                    <a:pt x="94851" y="175791"/>
                  </a:lnTo>
                  <a:cubicBezTo>
                    <a:pt x="94851" y="194761"/>
                    <a:pt x="110028" y="208673"/>
                    <a:pt x="127733" y="208673"/>
                  </a:cubicBezTo>
                  <a:lnTo>
                    <a:pt x="128998" y="208673"/>
                  </a:lnTo>
                  <a:lnTo>
                    <a:pt x="128998" y="10117"/>
                  </a:lnTo>
                  <a:cubicBezTo>
                    <a:pt x="117616" y="5059"/>
                    <a:pt x="98645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ED575E0D-7FEA-40A1-B4C9-DD994729B7F8}"/>
                </a:ext>
              </a:extLst>
            </p:cNvPr>
            <p:cNvSpPr/>
            <p:nvPr/>
          </p:nvSpPr>
          <p:spPr>
            <a:xfrm>
              <a:off x="876058" y="444391"/>
              <a:ext cx="122674" cy="141644"/>
            </a:xfrm>
            <a:custGeom>
              <a:avLst/>
              <a:gdLst>
                <a:gd name="connsiteX0" fmla="*/ 122674 w 122674"/>
                <a:gd name="connsiteY0" fmla="*/ 0 h 141644"/>
                <a:gd name="connsiteX1" fmla="*/ 87263 w 122674"/>
                <a:gd name="connsiteY1" fmla="*/ 0 h 141644"/>
                <a:gd name="connsiteX2" fmla="*/ 87263 w 122674"/>
                <a:gd name="connsiteY2" fmla="*/ 101175 h 141644"/>
                <a:gd name="connsiteX3" fmla="*/ 60705 w 122674"/>
                <a:gd name="connsiteY3" fmla="*/ 112557 h 141644"/>
                <a:gd name="connsiteX4" fmla="*/ 35411 w 122674"/>
                <a:gd name="connsiteY4" fmla="*/ 84734 h 141644"/>
                <a:gd name="connsiteX5" fmla="*/ 35411 w 122674"/>
                <a:gd name="connsiteY5" fmla="*/ 0 h 141644"/>
                <a:gd name="connsiteX6" fmla="*/ 0 w 122674"/>
                <a:gd name="connsiteY6" fmla="*/ 0 h 141644"/>
                <a:gd name="connsiteX7" fmla="*/ 0 w 122674"/>
                <a:gd name="connsiteY7" fmla="*/ 87263 h 141644"/>
                <a:gd name="connsiteX8" fmla="*/ 46793 w 122674"/>
                <a:gd name="connsiteY8" fmla="*/ 140380 h 141644"/>
                <a:gd name="connsiteX9" fmla="*/ 88528 w 122674"/>
                <a:gd name="connsiteY9" fmla="*/ 123939 h 141644"/>
                <a:gd name="connsiteX10" fmla="*/ 89793 w 122674"/>
                <a:gd name="connsiteY10" fmla="*/ 123939 h 141644"/>
                <a:gd name="connsiteX11" fmla="*/ 118880 w 122674"/>
                <a:gd name="connsiteY11" fmla="*/ 141645 h 141644"/>
                <a:gd name="connsiteX12" fmla="*/ 121410 w 122674"/>
                <a:gd name="connsiteY12" fmla="*/ 141645 h 141644"/>
                <a:gd name="connsiteX13" fmla="*/ 121410 w 122674"/>
                <a:gd name="connsiteY13" fmla="*/ 107498 h 141644"/>
                <a:gd name="connsiteX14" fmla="*/ 121410 w 122674"/>
                <a:gd name="connsiteY14" fmla="*/ 99910 h 141644"/>
                <a:gd name="connsiteX15" fmla="*/ 121410 w 122674"/>
                <a:gd name="connsiteY15" fmla="*/ 0 h 1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674" h="141644">
                  <a:moveTo>
                    <a:pt x="122674" y="0"/>
                  </a:moveTo>
                  <a:lnTo>
                    <a:pt x="87263" y="0"/>
                  </a:lnTo>
                  <a:lnTo>
                    <a:pt x="87263" y="101175"/>
                  </a:lnTo>
                  <a:cubicBezTo>
                    <a:pt x="80940" y="106233"/>
                    <a:pt x="72087" y="112557"/>
                    <a:pt x="60705" y="112557"/>
                  </a:cubicBezTo>
                  <a:cubicBezTo>
                    <a:pt x="44264" y="112557"/>
                    <a:pt x="35411" y="101175"/>
                    <a:pt x="35411" y="84734"/>
                  </a:cubicBezTo>
                  <a:lnTo>
                    <a:pt x="35411" y="0"/>
                  </a:lnTo>
                  <a:lnTo>
                    <a:pt x="0" y="0"/>
                  </a:lnTo>
                  <a:lnTo>
                    <a:pt x="0" y="87263"/>
                  </a:lnTo>
                  <a:cubicBezTo>
                    <a:pt x="0" y="131527"/>
                    <a:pt x="29088" y="140380"/>
                    <a:pt x="46793" y="140380"/>
                  </a:cubicBezTo>
                  <a:cubicBezTo>
                    <a:pt x="65763" y="140380"/>
                    <a:pt x="79675" y="132792"/>
                    <a:pt x="88528" y="123939"/>
                  </a:cubicBezTo>
                  <a:lnTo>
                    <a:pt x="89793" y="123939"/>
                  </a:lnTo>
                  <a:cubicBezTo>
                    <a:pt x="94851" y="134056"/>
                    <a:pt x="106233" y="141645"/>
                    <a:pt x="118880" y="141645"/>
                  </a:cubicBezTo>
                  <a:lnTo>
                    <a:pt x="121410" y="141645"/>
                  </a:lnTo>
                  <a:lnTo>
                    <a:pt x="121410" y="107498"/>
                  </a:lnTo>
                  <a:cubicBezTo>
                    <a:pt x="121410" y="104969"/>
                    <a:pt x="121410" y="102439"/>
                    <a:pt x="121410" y="99910"/>
                  </a:cubicBezTo>
                  <a:lnTo>
                    <a:pt x="121410" y="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17B40B3-49C2-4242-8456-BE793D585624}"/>
                </a:ext>
              </a:extLst>
            </p:cNvPr>
            <p:cNvSpPr/>
            <p:nvPr/>
          </p:nvSpPr>
          <p:spPr>
            <a:xfrm>
              <a:off x="2181211" y="440597"/>
              <a:ext cx="117615" cy="145438"/>
            </a:xfrm>
            <a:custGeom>
              <a:avLst/>
              <a:gdLst>
                <a:gd name="connsiteX0" fmla="*/ 117615 w 117615"/>
                <a:gd name="connsiteY0" fmla="*/ 50587 h 145438"/>
                <a:gd name="connsiteX1" fmla="*/ 117615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8 w 117615"/>
                <a:gd name="connsiteY4" fmla="*/ 128998 h 145438"/>
                <a:gd name="connsiteX5" fmla="*/ 45528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5 w 117615"/>
                <a:gd name="connsiteY14" fmla="*/ 50587 h 145438"/>
                <a:gd name="connsiteX15" fmla="*/ 82204 w 117615"/>
                <a:gd name="connsiteY15" fmla="*/ 78410 h 145438"/>
                <a:gd name="connsiteX16" fmla="*/ 61969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5" y="50587"/>
                  </a:moveTo>
                  <a:lnTo>
                    <a:pt x="117615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8" y="128998"/>
                  </a:lnTo>
                  <a:cubicBezTo>
                    <a:pt x="77146" y="136586"/>
                    <a:pt x="64499" y="144174"/>
                    <a:pt x="45528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7381" y="0"/>
                    <a:pt x="117615" y="13912"/>
                    <a:pt x="117615" y="50587"/>
                  </a:cubicBezTo>
                  <a:moveTo>
                    <a:pt x="82204" y="78410"/>
                  </a:moveTo>
                  <a:lnTo>
                    <a:pt x="61969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4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C0D56C01-C971-49FC-A832-990612619A24}"/>
                </a:ext>
              </a:extLst>
            </p:cNvPr>
            <p:cNvSpPr/>
            <p:nvPr/>
          </p:nvSpPr>
          <p:spPr>
            <a:xfrm>
              <a:off x="1323756" y="379893"/>
              <a:ext cx="42999" cy="206143"/>
            </a:xfrm>
            <a:custGeom>
              <a:avLst/>
              <a:gdLst>
                <a:gd name="connsiteX0" fmla="*/ 5059 w 42999"/>
                <a:gd name="connsiteY0" fmla="*/ 206143 h 206143"/>
                <a:gd name="connsiteX1" fmla="*/ 6323 w 42999"/>
                <a:gd name="connsiteY1" fmla="*/ 206143 h 206143"/>
                <a:gd name="connsiteX2" fmla="*/ 39205 w 42999"/>
                <a:gd name="connsiteY2" fmla="*/ 173262 h 206143"/>
                <a:gd name="connsiteX3" fmla="*/ 39205 w 42999"/>
                <a:gd name="connsiteY3" fmla="*/ 170732 h 206143"/>
                <a:gd name="connsiteX4" fmla="*/ 39205 w 42999"/>
                <a:gd name="connsiteY4" fmla="*/ 170732 h 206143"/>
                <a:gd name="connsiteX5" fmla="*/ 39205 w 42999"/>
                <a:gd name="connsiteY5" fmla="*/ 64499 h 206143"/>
                <a:gd name="connsiteX6" fmla="*/ 3794 w 42999"/>
                <a:gd name="connsiteY6" fmla="*/ 64499 h 206143"/>
                <a:gd name="connsiteX7" fmla="*/ 3794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5059" y="206143"/>
                  </a:moveTo>
                  <a:lnTo>
                    <a:pt x="6323" y="206143"/>
                  </a:lnTo>
                  <a:cubicBezTo>
                    <a:pt x="25294" y="206143"/>
                    <a:pt x="39205" y="190967"/>
                    <a:pt x="39205" y="173262"/>
                  </a:cubicBezTo>
                  <a:lnTo>
                    <a:pt x="39205" y="170732"/>
                  </a:lnTo>
                  <a:lnTo>
                    <a:pt x="39205" y="170732"/>
                  </a:lnTo>
                  <a:lnTo>
                    <a:pt x="39205" y="64499"/>
                  </a:lnTo>
                  <a:lnTo>
                    <a:pt x="3794" y="64499"/>
                  </a:lnTo>
                  <a:lnTo>
                    <a:pt x="3794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10117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0A4817ED-70FD-48FD-BDFE-CE7F3B2B165F}"/>
                </a:ext>
              </a:extLst>
            </p:cNvPr>
            <p:cNvSpPr/>
            <p:nvPr/>
          </p:nvSpPr>
          <p:spPr>
            <a:xfrm>
              <a:off x="1398372" y="440597"/>
              <a:ext cx="123989" cy="145438"/>
            </a:xfrm>
            <a:custGeom>
              <a:avLst/>
              <a:gdLst>
                <a:gd name="connsiteX0" fmla="*/ 82204 w 123989"/>
                <a:gd name="connsiteY0" fmla="*/ 0 h 145438"/>
                <a:gd name="connsiteX1" fmla="*/ 35411 w 123989"/>
                <a:gd name="connsiteY1" fmla="*/ 17706 h 145438"/>
                <a:gd name="connsiteX2" fmla="*/ 35411 w 123989"/>
                <a:gd name="connsiteY2" fmla="*/ 3794 h 145438"/>
                <a:gd name="connsiteX3" fmla="*/ 0 w 123989"/>
                <a:gd name="connsiteY3" fmla="*/ 3794 h 145438"/>
                <a:gd name="connsiteX4" fmla="*/ 0 w 123989"/>
                <a:gd name="connsiteY4" fmla="*/ 145439 h 145438"/>
                <a:gd name="connsiteX5" fmla="*/ 1265 w 123989"/>
                <a:gd name="connsiteY5" fmla="*/ 145439 h 145438"/>
                <a:gd name="connsiteX6" fmla="*/ 34147 w 123989"/>
                <a:gd name="connsiteY6" fmla="*/ 112557 h 145438"/>
                <a:gd name="connsiteX7" fmla="*/ 34147 w 123989"/>
                <a:gd name="connsiteY7" fmla="*/ 112557 h 145438"/>
                <a:gd name="connsiteX8" fmla="*/ 34147 w 123989"/>
                <a:gd name="connsiteY8" fmla="*/ 45529 h 145438"/>
                <a:gd name="connsiteX9" fmla="*/ 69558 w 123989"/>
                <a:gd name="connsiteY9" fmla="*/ 30352 h 145438"/>
                <a:gd name="connsiteX10" fmla="*/ 89793 w 123989"/>
                <a:gd name="connsiteY10" fmla="*/ 60705 h 145438"/>
                <a:gd name="connsiteX11" fmla="*/ 89793 w 123989"/>
                <a:gd name="connsiteY11" fmla="*/ 145439 h 145438"/>
                <a:gd name="connsiteX12" fmla="*/ 91057 w 123989"/>
                <a:gd name="connsiteY12" fmla="*/ 145439 h 145438"/>
                <a:gd name="connsiteX13" fmla="*/ 123939 w 123989"/>
                <a:gd name="connsiteY13" fmla="*/ 112557 h 145438"/>
                <a:gd name="connsiteX14" fmla="*/ 123939 w 123989"/>
                <a:gd name="connsiteY14" fmla="*/ 112557 h 145438"/>
                <a:gd name="connsiteX15" fmla="*/ 123939 w 123989"/>
                <a:gd name="connsiteY15" fmla="*/ 50587 h 145438"/>
                <a:gd name="connsiteX16" fmla="*/ 82204 w 123989"/>
                <a:gd name="connsiteY16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989" h="145438">
                  <a:moveTo>
                    <a:pt x="82204" y="0"/>
                  </a:moveTo>
                  <a:cubicBezTo>
                    <a:pt x="63234" y="0"/>
                    <a:pt x="50587" y="7588"/>
                    <a:pt x="35411" y="17706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20235" y="145439"/>
                    <a:pt x="34147" y="130262"/>
                    <a:pt x="34147" y="112557"/>
                  </a:cubicBezTo>
                  <a:lnTo>
                    <a:pt x="34147" y="112557"/>
                  </a:lnTo>
                  <a:lnTo>
                    <a:pt x="34147" y="45529"/>
                  </a:lnTo>
                  <a:cubicBezTo>
                    <a:pt x="45529" y="37941"/>
                    <a:pt x="56911" y="30352"/>
                    <a:pt x="69558" y="30352"/>
                  </a:cubicBezTo>
                  <a:cubicBezTo>
                    <a:pt x="87263" y="30352"/>
                    <a:pt x="89793" y="45529"/>
                    <a:pt x="89793" y="60705"/>
                  </a:cubicBezTo>
                  <a:lnTo>
                    <a:pt x="89793" y="145439"/>
                  </a:lnTo>
                  <a:lnTo>
                    <a:pt x="91057" y="145439"/>
                  </a:lnTo>
                  <a:cubicBezTo>
                    <a:pt x="108763" y="145439"/>
                    <a:pt x="123939" y="130262"/>
                    <a:pt x="123939" y="112557"/>
                  </a:cubicBezTo>
                  <a:lnTo>
                    <a:pt x="123939" y="112557"/>
                  </a:lnTo>
                  <a:lnTo>
                    <a:pt x="123939" y="50587"/>
                  </a:lnTo>
                  <a:cubicBezTo>
                    <a:pt x="125204" y="12647"/>
                    <a:pt x="102439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843CADBD-B681-40AC-8ABD-DABA0119E2A9}"/>
                </a:ext>
              </a:extLst>
            </p:cNvPr>
            <p:cNvSpPr/>
            <p:nvPr/>
          </p:nvSpPr>
          <p:spPr>
            <a:xfrm>
              <a:off x="2038302" y="440597"/>
              <a:ext cx="127732" cy="211202"/>
            </a:xfrm>
            <a:custGeom>
              <a:avLst/>
              <a:gdLst>
                <a:gd name="connsiteX0" fmla="*/ 53117 w 127732"/>
                <a:gd name="connsiteY0" fmla="*/ 116351 h 211202"/>
                <a:gd name="connsiteX1" fmla="*/ 35411 w 127732"/>
                <a:gd name="connsiteY1" fmla="*/ 112557 h 211202"/>
                <a:gd name="connsiteX2" fmla="*/ 35411 w 127732"/>
                <a:gd name="connsiteY2" fmla="*/ 30352 h 211202"/>
                <a:gd name="connsiteX3" fmla="*/ 51852 w 127732"/>
                <a:gd name="connsiteY3" fmla="*/ 27823 h 211202"/>
                <a:gd name="connsiteX4" fmla="*/ 92322 w 127732"/>
                <a:gd name="connsiteY4" fmla="*/ 70822 h 211202"/>
                <a:gd name="connsiteX5" fmla="*/ 53117 w 127732"/>
                <a:gd name="connsiteY5" fmla="*/ 116351 h 211202"/>
                <a:gd name="connsiteX6" fmla="*/ 53117 w 127732"/>
                <a:gd name="connsiteY6" fmla="*/ 0 h 211202"/>
                <a:gd name="connsiteX7" fmla="*/ 0 w 127732"/>
                <a:gd name="connsiteY7" fmla="*/ 8853 h 211202"/>
                <a:gd name="connsiteX8" fmla="*/ 0 w 127732"/>
                <a:gd name="connsiteY8" fmla="*/ 211202 h 211202"/>
                <a:gd name="connsiteX9" fmla="*/ 1265 w 127732"/>
                <a:gd name="connsiteY9" fmla="*/ 211202 h 211202"/>
                <a:gd name="connsiteX10" fmla="*/ 34146 w 127732"/>
                <a:gd name="connsiteY10" fmla="*/ 178320 h 211202"/>
                <a:gd name="connsiteX11" fmla="*/ 34146 w 127732"/>
                <a:gd name="connsiteY11" fmla="*/ 178320 h 211202"/>
                <a:gd name="connsiteX12" fmla="*/ 34146 w 127732"/>
                <a:gd name="connsiteY12" fmla="*/ 178320 h 211202"/>
                <a:gd name="connsiteX13" fmla="*/ 34146 w 127732"/>
                <a:gd name="connsiteY13" fmla="*/ 141645 h 211202"/>
                <a:gd name="connsiteX14" fmla="*/ 54381 w 127732"/>
                <a:gd name="connsiteY14" fmla="*/ 145439 h 211202"/>
                <a:gd name="connsiteX15" fmla="*/ 127733 w 127732"/>
                <a:gd name="connsiteY15" fmla="*/ 70822 h 211202"/>
                <a:gd name="connsiteX16" fmla="*/ 53117 w 127732"/>
                <a:gd name="connsiteY16" fmla="*/ 0 h 2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732" h="211202">
                  <a:moveTo>
                    <a:pt x="53117" y="116351"/>
                  </a:moveTo>
                  <a:cubicBezTo>
                    <a:pt x="45528" y="116351"/>
                    <a:pt x="40470" y="115086"/>
                    <a:pt x="35411" y="112557"/>
                  </a:cubicBezTo>
                  <a:lnTo>
                    <a:pt x="35411" y="30352"/>
                  </a:lnTo>
                  <a:cubicBezTo>
                    <a:pt x="40470" y="29088"/>
                    <a:pt x="44264" y="27823"/>
                    <a:pt x="51852" y="27823"/>
                  </a:cubicBezTo>
                  <a:cubicBezTo>
                    <a:pt x="74616" y="27823"/>
                    <a:pt x="92322" y="41735"/>
                    <a:pt x="92322" y="70822"/>
                  </a:cubicBezTo>
                  <a:cubicBezTo>
                    <a:pt x="91057" y="98645"/>
                    <a:pt x="77146" y="116351"/>
                    <a:pt x="53117" y="116351"/>
                  </a:cubicBezTo>
                  <a:moveTo>
                    <a:pt x="53117" y="0"/>
                  </a:moveTo>
                  <a:cubicBezTo>
                    <a:pt x="30352" y="0"/>
                    <a:pt x="13911" y="3794"/>
                    <a:pt x="0" y="8853"/>
                  </a:cubicBezTo>
                  <a:lnTo>
                    <a:pt x="0" y="211202"/>
                  </a:lnTo>
                  <a:lnTo>
                    <a:pt x="1265" y="211202"/>
                  </a:lnTo>
                  <a:cubicBezTo>
                    <a:pt x="20235" y="211202"/>
                    <a:pt x="34146" y="196026"/>
                    <a:pt x="34146" y="178320"/>
                  </a:cubicBezTo>
                  <a:lnTo>
                    <a:pt x="34146" y="178320"/>
                  </a:lnTo>
                  <a:lnTo>
                    <a:pt x="34146" y="178320"/>
                  </a:lnTo>
                  <a:lnTo>
                    <a:pt x="34146" y="141645"/>
                  </a:lnTo>
                  <a:cubicBezTo>
                    <a:pt x="40470" y="144174"/>
                    <a:pt x="46793" y="145439"/>
                    <a:pt x="54381" y="145439"/>
                  </a:cubicBezTo>
                  <a:cubicBezTo>
                    <a:pt x="96116" y="145439"/>
                    <a:pt x="127733" y="115086"/>
                    <a:pt x="127733" y="70822"/>
                  </a:cubicBezTo>
                  <a:cubicBezTo>
                    <a:pt x="127733" y="27823"/>
                    <a:pt x="102439" y="0"/>
                    <a:pt x="5311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0471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78" r:id="rId4"/>
    <p:sldLayoutId id="2147483662" r:id="rId5"/>
    <p:sldLayoutId id="2147483661" r:id="rId6"/>
    <p:sldLayoutId id="2147483679" r:id="rId7"/>
  </p:sldLayoutIdLst>
  <p:transition spd="slow">
    <p:push dir="u"/>
  </p:transition>
  <p:hf hdr="0" ftr="0" dt="0"/>
  <p:txStyles>
    <p:titleStyle>
      <a:lvl1pPr algn="l" defTabSz="497937" rtl="0" eaLnBrk="1" latinLnBrk="0" hangingPunct="1">
        <a:lnSpc>
          <a:spcPts val="3485"/>
        </a:lnSpc>
        <a:spcBef>
          <a:spcPct val="0"/>
        </a:spcBef>
        <a:buNone/>
        <a:defRPr sz="3300" b="1" kern="1200">
          <a:solidFill>
            <a:srgbClr val="004276"/>
          </a:solidFill>
          <a:latin typeface="Calibri"/>
          <a:ea typeface="+mj-ea"/>
          <a:cs typeface="Calibri"/>
        </a:defRPr>
      </a:lvl1pPr>
    </p:titleStyle>
    <p:bodyStyle>
      <a:lvl1pPr marL="373452" indent="-373452" algn="l" defTabSz="497937" rtl="0" eaLnBrk="1" latinLnBrk="0" hangingPunct="1">
        <a:spcBef>
          <a:spcPct val="20000"/>
        </a:spcBef>
        <a:buFont typeface="Lucida Grande"/>
        <a:buChar char="-"/>
        <a:defRPr sz="1700" b="1" kern="1200">
          <a:solidFill>
            <a:srgbClr val="004276"/>
          </a:solidFill>
          <a:latin typeface="+mn-lt"/>
          <a:ea typeface="+mn-ea"/>
          <a:cs typeface="+mn-cs"/>
        </a:defRPr>
      </a:lvl1pPr>
      <a:lvl2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2pPr>
      <a:lvl3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3pPr>
      <a:lvl4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4pPr>
      <a:lvl5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5pPr>
      <a:lvl6pPr marL="2738651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6587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524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2460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937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87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1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74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68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619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55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3492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4ca954e0ec495baf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AQ.html" TargetMode="External"/><Relationship Id="rId5" Type="http://schemas.openxmlformats.org/officeDocument/2006/relationships/hyperlink" Target="https://www.acquistinretepa.it/opencms/opencms/programma_acquistiverdi.html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chisiamo_strumenti_AQ.html" TargetMode="External"/><Relationship Id="rId2" Type="http://schemas.openxmlformats.org/officeDocument/2006/relationships/hyperlink" Target="https://www.acquistinretepa.it/opencms/opencms/programma_acquistiverd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hyperlink" Target="https://www.acquistinretepa.it/opencms/opencms/scheda_iniziativa.html?idIniziativa=883e71fafc2373b1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0a2a4a89417a982e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quistinretepa.it/opencms/opencms/chisiamo_strumenti_CO.html" TargetMode="Externa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cquistinretepa.it/opencms/opencms/scheda_iniziativa.html?idIniziativa=4719358c2836616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hyperlink" Target="https://www.acquistinretepa.it/opencms/opencms/chisiamo_strumenti_CO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c4b032f768554043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acquistinretepa.it/opencms/opencms/scheda_iniziativa.html?idIniziativa=18eda6c55ff54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AQ.html" TargetMode="External"/><Relationship Id="rId5" Type="http://schemas.openxmlformats.org/officeDocument/2006/relationships/hyperlink" Target="https://www.acquistinretepa.it/opencms/opencms/programma_acquistiverdi.html" TargetMode="Externa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22abeff6ad00f68d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acquistinretepa.it/opencms/opencms/scheda_iniziativa.html?idIniziativa=f96103ffddfd64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AQ.html" TargetMode="External"/><Relationship Id="rId5" Type="http://schemas.openxmlformats.org/officeDocument/2006/relationships/hyperlink" Target="https://www.acquistinretepa.it/opencms/opencms/programma_acquistiverdi.html" TargetMode="Externa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programma_acquistiverdi.html" TargetMode="External"/><Relationship Id="rId7" Type="http://schemas.openxmlformats.org/officeDocument/2006/relationships/hyperlink" Target="https://www.acquistinretepa.it/opencms/opencms/scheda_iniziativa.html?idIniziativa=331107eed0190215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scheda_iniziativa.html?idIniziativa=24b3eeaeabfbcb50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acquistinretepa.it/opencms/opencms/chisiamo_strumenti_AQ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chisiamo_strumenti_AQ.html" TargetMode="External"/><Relationship Id="rId2" Type="http://schemas.openxmlformats.org/officeDocument/2006/relationships/hyperlink" Target="https://www.acquistinretepa.it/opencms/opencms/programma_acquistiverd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hyperlink" Target="https://www.acquistinretepa.it/opencms/opencms/scheda_iniziativa.html?idIniziativa=f3d68ba7f9ee6a5d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541630" y="3712194"/>
            <a:ext cx="7319919" cy="788517"/>
          </a:xfrm>
          <a:prstGeom prst="rect">
            <a:avLst/>
          </a:prstGeom>
        </p:spPr>
        <p:txBody>
          <a:bodyPr lIns="99587" tIns="49794" rIns="99587" bIns="49794">
            <a:normAutofit/>
          </a:bodyPr>
          <a:lstStyle>
            <a:lvl1pPr marL="0" marR="0" indent="0" algn="l" defTabSz="497937" rtl="0" eaLnBrk="1" fontAlgn="auto" latinLnBrk="0" hangingPunct="1">
              <a:lnSpc>
                <a:spcPts val="2396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2400" b="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97937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873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810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746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9683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7619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5556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3492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B6770"/>
              </a:solidFill>
            </a:endParaRPr>
          </a:p>
        </p:txBody>
      </p:sp>
      <p:sp>
        <p:nvSpPr>
          <p:cNvPr id="4" name="Segnaposto contenuto 18"/>
          <p:cNvSpPr txBox="1">
            <a:spLocks/>
          </p:cNvSpPr>
          <p:nvPr/>
        </p:nvSpPr>
        <p:spPr>
          <a:xfrm>
            <a:off x="2541630" y="2628503"/>
            <a:ext cx="7304087" cy="91923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lnSpc>
                <a:spcPts val="3000"/>
              </a:lnSpc>
              <a:spcBef>
                <a:spcPct val="20000"/>
              </a:spcBef>
              <a:buFont typeface="Lucida Grande"/>
              <a:buNone/>
              <a:defRPr sz="2800" b="1" kern="1200" baseline="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5B6770"/>
                </a:solidFill>
              </a:rPr>
              <a:t>L’offerta per veicoli, mobilità e trasporti</a:t>
            </a:r>
            <a:endParaRPr lang="it-IT" dirty="0">
              <a:solidFill>
                <a:srgbClr val="5B6770"/>
              </a:solidFill>
            </a:endParaRPr>
          </a:p>
          <a:p>
            <a:endParaRPr lang="it-IT" dirty="0">
              <a:solidFill>
                <a:srgbClr val="5B6770"/>
              </a:solidFill>
            </a:endParaRPr>
          </a:p>
          <a:p>
            <a:r>
              <a:rPr lang="it-IT" sz="2400" dirty="0" smtClean="0">
                <a:solidFill>
                  <a:srgbClr val="5B6770"/>
                </a:solidFill>
              </a:rPr>
              <a:t>Schede </a:t>
            </a:r>
            <a:r>
              <a:rPr lang="it-IT" sz="2400" dirty="0">
                <a:solidFill>
                  <a:srgbClr val="5B6770"/>
                </a:solidFill>
              </a:rPr>
              <a:t>iniziative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84" y="6300911"/>
            <a:ext cx="648072" cy="5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3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 smtClean="0"/>
              <a:t>Veicoli 1 bis </a:t>
            </a:r>
            <a:r>
              <a:rPr lang="it-IT" dirty="0"/>
              <a:t>(2/2)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6702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7179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City car compatta elettrica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30/06/2021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29/12/2022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FCA FLEET &amp; TENDERS S.r.l.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RENAULT ITALIA S.p.A. CON SOCIO UNICO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1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31CDC06-4835-467A-995F-2716A827F0DD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8" name="Picture 14" descr="Anteprima immagine">
            <a:extLst>
              <a:ext uri="{FF2B5EF4-FFF2-40B4-BE49-F238E27FC236}">
                <a16:creationId xmlns:a16="http://schemas.microsoft.com/office/drawing/2014/main" id="{B5D6431C-5D08-45A4-A8CE-E3AAA029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18F5CF85-84F6-42FC-A155-198386846A27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8" descr="Anteprima immagine">
            <a:extLst>
              <a:ext uri="{FF2B5EF4-FFF2-40B4-BE49-F238E27FC236}">
                <a16:creationId xmlns:a16="http://schemas.microsoft.com/office/drawing/2014/main" id="{9523AA1E-339B-4F85-BFAC-F2193F5D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DFE9FE4-8CE9-4D90-9613-FAE1EE84EB57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3EBA89B-8AF2-4CE4-850B-B4A941F9D272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0" descr="Anteprima immagine">
            <a:extLst>
              <a:ext uri="{FF2B5EF4-FFF2-40B4-BE49-F238E27FC236}">
                <a16:creationId xmlns:a16="http://schemas.microsoft.com/office/drawing/2014/main" id="{6E549691-75DC-48EA-962C-24AF5537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485C205-625F-4238-954D-01EBA7AB8C61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8" descr="Anteprima immagine">
            <a:extLst>
              <a:ext uri="{FF2B5EF4-FFF2-40B4-BE49-F238E27FC236}">
                <a16:creationId xmlns:a16="http://schemas.microsoft.com/office/drawing/2014/main" id="{B6BB668D-1123-4685-9B4A-B2A000CA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8EF5CE7A-FDB4-482B-8135-2B9CC6D318E9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2" descr="Anteprima immagine">
            <a:extLst>
              <a:ext uri="{FF2B5EF4-FFF2-40B4-BE49-F238E27FC236}">
                <a16:creationId xmlns:a16="http://schemas.microsoft.com/office/drawing/2014/main" id="{CBBF36BD-DE77-49C9-A91F-1F35A0E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B3D050A-7D11-4CC0-B966-CC431F9BE602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16" descr="Anteprima immagine">
            <a:extLst>
              <a:ext uri="{FF2B5EF4-FFF2-40B4-BE49-F238E27FC236}">
                <a16:creationId xmlns:a16="http://schemas.microsoft.com/office/drawing/2014/main" id="{229AEFB1-4A9F-4CB4-9C80-43786449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1C117BE0-9675-4862-BD94-C31FC74C443E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31143BEE-E33C-4DFF-A904-65F15AC7C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04" y="196029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02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Veicoli in noleggio 1 (1/3)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404367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fornitura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 veicoli in noleggio a lungo termine senza conducente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109107"/>
            <a:ext cx="3688073" cy="297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Noleggio veicoli con servizi inclusi: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consegna presso un centro dedicato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manutenzione ordinaria e straordinaria, pneumatici, riparazioni di carrozzeria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veicolo sostitutivo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soccorso stradale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copertura assicurativa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ricezione chiamate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opzionali e personalizzazioni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512754"/>
            <a:ext cx="6893998" cy="1146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Riduzione degli immobilizzi di capitale e certezza del costo annuo sostenuto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Bassa anzianità ed elevata efficienza del veicolo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assistenza capillare e veicoli sostitutivi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Offerta di servizi altamente personalizzabili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5220791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in noleggio 1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Rettangolo con angoli arrotondati 54">
            <a:extLst>
              <a:ext uri="{FF2B5EF4-FFF2-40B4-BE49-F238E27FC236}">
                <a16:creationId xmlns:a16="http://schemas.microsoft.com/office/drawing/2014/main" id="{E7C5642C-E01A-4FAC-B085-64FD1F4A76E1}"/>
              </a:ext>
            </a:extLst>
          </p:cNvPr>
          <p:cNvSpPr/>
          <p:nvPr/>
        </p:nvSpPr>
        <p:spPr>
          <a:xfrm>
            <a:off x="4163235" y="2401189"/>
            <a:ext cx="2986290" cy="1060412"/>
          </a:xfrm>
          <a:prstGeom prst="roundRect">
            <a:avLst>
              <a:gd name="adj" fmla="val 5018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8973AF4-7712-479D-AE95-9E01D03C666F}"/>
              </a:ext>
            </a:extLst>
          </p:cNvPr>
          <p:cNvSpPr txBox="1"/>
          <p:nvPr/>
        </p:nvSpPr>
        <p:spPr>
          <a:xfrm>
            <a:off x="4586247" y="2456944"/>
            <a:ext cx="247937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 dell’invio dell’ordine è necessario utilizzare il configuratore, che consente, in relazione al fabbisogno, di individuare il fornitore con l'offerta al minor costo al quale inviare poi l’ordine diretto</a:t>
            </a:r>
          </a:p>
        </p:txBody>
      </p:sp>
      <p:grpSp>
        <p:nvGrpSpPr>
          <p:cNvPr id="27" name="Gruppo 26"/>
          <p:cNvGrpSpPr/>
          <p:nvPr/>
        </p:nvGrpSpPr>
        <p:grpSpPr>
          <a:xfrm>
            <a:off x="4334827" y="2505299"/>
            <a:ext cx="219785" cy="307777"/>
            <a:chOff x="3511483" y="2808671"/>
            <a:chExt cx="219785" cy="307777"/>
          </a:xfrm>
        </p:grpSpPr>
        <p:sp>
          <p:nvSpPr>
            <p:cNvPr id="28" name="Figura a mano libera: forma 58">
              <a:extLst>
                <a:ext uri="{FF2B5EF4-FFF2-40B4-BE49-F238E27FC236}">
                  <a16:creationId xmlns:a16="http://schemas.microsoft.com/office/drawing/2014/main" id="{0126FEF3-3E33-416D-810D-4694AB4C61BD}"/>
                </a:ext>
              </a:extLst>
            </p:cNvPr>
            <p:cNvSpPr/>
            <p:nvPr/>
          </p:nvSpPr>
          <p:spPr>
            <a:xfrm>
              <a:off x="3517238" y="2850782"/>
              <a:ext cx="214030" cy="214030"/>
            </a:xfrm>
            <a:custGeom>
              <a:avLst/>
              <a:gdLst>
                <a:gd name="connsiteX0" fmla="*/ 76200 w 152400"/>
                <a:gd name="connsiteY0" fmla="*/ 14288 h 152400"/>
                <a:gd name="connsiteX1" fmla="*/ 138113 w 152400"/>
                <a:gd name="connsiteY1" fmla="*/ 76200 h 152400"/>
                <a:gd name="connsiteX2" fmla="*/ 76200 w 152400"/>
                <a:gd name="connsiteY2" fmla="*/ 138113 h 152400"/>
                <a:gd name="connsiteX3" fmla="*/ 14288 w 152400"/>
                <a:gd name="connsiteY3" fmla="*/ 76200 h 152400"/>
                <a:gd name="connsiteX4" fmla="*/ 76200 w 152400"/>
                <a:gd name="connsiteY4" fmla="*/ 14288 h 152400"/>
                <a:gd name="connsiteX5" fmla="*/ 76200 w 152400"/>
                <a:gd name="connsiteY5" fmla="*/ 0 h 152400"/>
                <a:gd name="connsiteX6" fmla="*/ 0 w 152400"/>
                <a:gd name="connsiteY6" fmla="*/ 76200 h 152400"/>
                <a:gd name="connsiteX7" fmla="*/ 76200 w 152400"/>
                <a:gd name="connsiteY7" fmla="*/ 152400 h 152400"/>
                <a:gd name="connsiteX8" fmla="*/ 152400 w 152400"/>
                <a:gd name="connsiteY8" fmla="*/ 76200 h 152400"/>
                <a:gd name="connsiteX9" fmla="*/ 76200 w 152400"/>
                <a:gd name="connsiteY9" fmla="*/ 0 h 152400"/>
                <a:gd name="connsiteX10" fmla="*/ 76200 w 152400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52400">
                  <a:moveTo>
                    <a:pt x="76200" y="14288"/>
                  </a:moveTo>
                  <a:cubicBezTo>
                    <a:pt x="110490" y="14288"/>
                    <a:pt x="138113" y="41910"/>
                    <a:pt x="138113" y="76200"/>
                  </a:cubicBezTo>
                  <a:cubicBezTo>
                    <a:pt x="138113" y="110490"/>
                    <a:pt x="110490" y="138113"/>
                    <a:pt x="76200" y="138113"/>
                  </a:cubicBezTo>
                  <a:cubicBezTo>
                    <a:pt x="41910" y="138113"/>
                    <a:pt x="14288" y="110490"/>
                    <a:pt x="14288" y="76200"/>
                  </a:cubicBezTo>
                  <a:cubicBezTo>
                    <a:pt x="14288" y="41910"/>
                    <a:pt x="41910" y="14288"/>
                    <a:pt x="76200" y="14288"/>
                  </a:cubicBezTo>
                  <a:moveTo>
                    <a:pt x="76200" y="0"/>
                  </a:moveTo>
                  <a:cubicBezTo>
                    <a:pt x="34290" y="0"/>
                    <a:pt x="0" y="34290"/>
                    <a:pt x="0" y="76200"/>
                  </a:cubicBezTo>
                  <a:cubicBezTo>
                    <a:pt x="0" y="118110"/>
                    <a:pt x="34290" y="152400"/>
                    <a:pt x="76200" y="152400"/>
                  </a:cubicBezTo>
                  <a:cubicBezTo>
                    <a:pt x="118110" y="152400"/>
                    <a:pt x="152400" y="118110"/>
                    <a:pt x="152400" y="76200"/>
                  </a:cubicBezTo>
                  <a:cubicBezTo>
                    <a:pt x="152400" y="34290"/>
                    <a:pt x="118110" y="0"/>
                    <a:pt x="76200" y="0"/>
                  </a:cubicBezTo>
                  <a:lnTo>
                    <a:pt x="76200" y="0"/>
                  </a:lnTo>
                  <a:close/>
                </a:path>
              </a:pathLst>
            </a:custGeom>
            <a:solidFill>
              <a:srgbClr val="313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FEDBB1E2-E8D5-4F94-BB24-7E53D7A156DC}"/>
                </a:ext>
              </a:extLst>
            </p:cNvPr>
            <p:cNvSpPr txBox="1"/>
            <p:nvPr/>
          </p:nvSpPr>
          <p:spPr>
            <a:xfrm>
              <a:off x="3511483" y="2808671"/>
              <a:ext cx="214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b="1" dirty="0">
                  <a:solidFill>
                    <a:srgbClr val="313840"/>
                  </a:solidFill>
                </a:rPr>
                <a:t>i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71DBA04D-1BDA-4D59-BAFE-37A7E7BE57B2}"/>
              </a:ext>
            </a:extLst>
          </p:cNvPr>
          <p:cNvGrpSpPr/>
          <p:nvPr/>
        </p:nvGrpSpPr>
        <p:grpSpPr>
          <a:xfrm>
            <a:off x="7722964" y="3081600"/>
            <a:ext cx="2564986" cy="4284185"/>
            <a:chOff x="7722964" y="2816067"/>
            <a:chExt cx="2564986" cy="4284185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768220"/>
              <a:ext cx="188236" cy="200846"/>
              <a:chOff x="3060700" y="4723156"/>
              <a:chExt cx="1401951" cy="1495873"/>
            </a:xfrm>
          </p:grpSpPr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91492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8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96387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404040"/>
                  </a:solidFill>
                </a:rPr>
                <a:t>31/03/2021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29438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 mesi + 6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74467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4731713"/>
              <a:ext cx="256498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24, 36, 48, 60 o 72 mesi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916347"/>
              <a:ext cx="19852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Veicoli, mobilità e </a:t>
              </a:r>
              <a:r>
                <a:rPr lang="it-IT" sz="1100" dirty="0" smtClean="0">
                  <a:solidFill>
                    <a:srgbClr val="313840"/>
                  </a:solidFill>
                  <a:latin typeface="+mj-lt"/>
                </a:rPr>
                <a:t>trasporti</a:t>
              </a:r>
              <a:endParaRPr lang="it-IT" sz="1100" dirty="0">
                <a:solidFill>
                  <a:srgbClr val="313840"/>
                </a:solidFill>
                <a:latin typeface="+mj-lt"/>
              </a:endParaRPr>
            </a:p>
          </p:txBody>
        </p:sp>
        <p:pic>
          <p:nvPicPr>
            <p:cNvPr id="39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72F1DFFB-CD4A-4F7C-B884-7A5702600B17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42" name="Rettangolo con angoli arrotondati 40">
              <a:extLst>
                <a:ext uri="{FF2B5EF4-FFF2-40B4-BE49-F238E27FC236}">
                  <a16:creationId xmlns:a16="http://schemas.microsoft.com/office/drawing/2014/main" id="{C76B3363-5B3F-42AC-9B5B-7A9B6CBE61EE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C8479A86-3DA1-4032-B9DB-6A81FFA5B9B7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44" name="CasellaDiTesto 43">
                <a:hlinkClick r:id="rId5"/>
                <a:extLst>
                  <a:ext uri="{FF2B5EF4-FFF2-40B4-BE49-F238E27FC236}">
                    <a16:creationId xmlns:a16="http://schemas.microsoft.com/office/drawing/2014/main" id="{3F32DC53-39B3-404D-A01E-B838567ED55C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55" name="Elemento grafico 54">
                <a:extLst>
                  <a:ext uri="{FF2B5EF4-FFF2-40B4-BE49-F238E27FC236}">
                    <a16:creationId xmlns:a16="http://schemas.microsoft.com/office/drawing/2014/main" id="{7B5298DC-8493-479D-A25E-4391EC220F99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59" name="Figura a mano libera: forma 44">
                  <a:extLst>
                    <a:ext uri="{FF2B5EF4-FFF2-40B4-BE49-F238E27FC236}">
                      <a16:creationId xmlns:a16="http://schemas.microsoft.com/office/drawing/2014/main" id="{987A54BB-5354-4133-ACBD-D8CB4D0DDE7D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1" name="Figura a mano libera: forma 45">
                  <a:extLst>
                    <a:ext uri="{FF2B5EF4-FFF2-40B4-BE49-F238E27FC236}">
                      <a16:creationId xmlns:a16="http://schemas.microsoft.com/office/drawing/2014/main" id="{9AEEB12D-A5EA-44BA-A73A-B03BAD7B8074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2" name="Rettangolo con angoli arrotondati 47">
            <a:hlinkClick r:id="rId6"/>
            <a:extLst>
              <a:ext uri="{FF2B5EF4-FFF2-40B4-BE49-F238E27FC236}">
                <a16:creationId xmlns:a16="http://schemas.microsoft.com/office/drawing/2014/main" id="{93AB204C-7450-4C1E-B4F8-D9A5454B791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40087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8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aphicFrame>
        <p:nvGraphicFramePr>
          <p:cNvPr id="33" name="Tabella 32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391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993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68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 defTabSz="914400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Vetture operative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07/04/2021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14/12/2021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 Plan Italia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 Automotive Italia S.r.l.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Leasys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Sifa’ S.p.A.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Arval Service Lease Italia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6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Vetture operative ad alimentazione alternativa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12/04/2021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11/10/2022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Plan Italia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Leasys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Automotive Italia S.r.l.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Sifa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'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Arval Service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528691"/>
                  </a:ext>
                </a:extLst>
              </a:tr>
              <a:tr h="57466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Vetture medie ad alimentazione alternativa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31/03/2021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Plan Italia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Leasys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Sifa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'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Program Di Autonoleggio Fiorentino S.r.l.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Arval Service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223649"/>
                  </a:ext>
                </a:extLst>
              </a:tr>
              <a:tr h="57466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 defTabSz="914400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commerciali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12/04/2021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14/01/2022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Leasys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Automotive Italia S.r.l.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Plan Italia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Sifa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'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Arval Service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922965"/>
                  </a:ext>
                </a:extLst>
              </a:tr>
              <a:tr h="25702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a doppia alimentazione benzina/</a:t>
                      </a:r>
                      <a:r>
                        <a:rPr lang="it-IT" sz="1000" b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gpl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11/05/2021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20/12/2021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Plan Italia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155253"/>
                  </a:ext>
                </a:extLst>
              </a:tr>
            </a:tbl>
          </a:graphicData>
        </a:graphic>
      </p:graphicFrame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9CFE0BA-207F-4DBF-88F6-974AB6F6938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55" name="Picture 14" descr="Anteprima immagine">
            <a:extLst>
              <a:ext uri="{FF2B5EF4-FFF2-40B4-BE49-F238E27FC236}">
                <a16:creationId xmlns:a16="http://schemas.microsoft.com/office/drawing/2014/main" id="{B3D3A11F-2889-41C0-A2F5-82C818601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5F009D77-88C8-4346-9115-1877EC21B6F9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8" descr="Anteprima immagine">
            <a:extLst>
              <a:ext uri="{FF2B5EF4-FFF2-40B4-BE49-F238E27FC236}">
                <a16:creationId xmlns:a16="http://schemas.microsoft.com/office/drawing/2014/main" id="{73CDC8A9-D729-4B83-827F-F52C4753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4917C63-7E91-4F74-928E-B0388BBC6C5A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4">
            <a:extLst>
              <a:ext uri="{FF2B5EF4-FFF2-40B4-BE49-F238E27FC236}">
                <a16:creationId xmlns:a16="http://schemas.microsoft.com/office/drawing/2014/main" id="{645E3F7E-22BC-4C77-8953-A2416815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09ED8DA6-2325-4A83-A4B4-16B887EEBA2C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0" descr="Anteprima immagine">
            <a:extLst>
              <a:ext uri="{FF2B5EF4-FFF2-40B4-BE49-F238E27FC236}">
                <a16:creationId xmlns:a16="http://schemas.microsoft.com/office/drawing/2014/main" id="{6B856997-332F-492D-A626-CA0D8661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A597E5E1-8220-43FC-BB95-763668212C82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3" name="Picture 18" descr="Anteprima immagine">
            <a:extLst>
              <a:ext uri="{FF2B5EF4-FFF2-40B4-BE49-F238E27FC236}">
                <a16:creationId xmlns:a16="http://schemas.microsoft.com/office/drawing/2014/main" id="{880028B9-ACF9-43AB-9B2E-3008B91D5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0C77B4EB-3031-4395-8B3B-8EF54CAE8885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12" descr="Anteprima immagine">
            <a:extLst>
              <a:ext uri="{FF2B5EF4-FFF2-40B4-BE49-F238E27FC236}">
                <a16:creationId xmlns:a16="http://schemas.microsoft.com/office/drawing/2014/main" id="{EDF4179F-8A2C-485F-A406-89C11CA3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D9B345CA-D80D-4D4E-985C-AA4A0A70B03D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" name="Picture 16" descr="Anteprima immagine">
            <a:extLst>
              <a:ext uri="{FF2B5EF4-FFF2-40B4-BE49-F238E27FC236}">
                <a16:creationId xmlns:a16="http://schemas.microsoft.com/office/drawing/2014/main" id="{24EF2157-2155-4DBF-BACB-39A8FEE43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5C8E0965-8404-4E7A-BAB2-F22BAAD85497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2" name="Picture 12" descr="Anteprima immagine">
            <a:extLst>
              <a:ext uri="{FF2B5EF4-FFF2-40B4-BE49-F238E27FC236}">
                <a16:creationId xmlns:a16="http://schemas.microsoft.com/office/drawing/2014/main" id="{EDF4179F-8A2C-485F-A406-89C11CA3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31" y="2201651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Anteprima immagine">
            <a:extLst>
              <a:ext uri="{FF2B5EF4-FFF2-40B4-BE49-F238E27FC236}">
                <a16:creationId xmlns:a16="http://schemas.microsoft.com/office/drawing/2014/main" id="{EDF4179F-8A2C-485F-A406-89C11CA3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31" y="4660961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Anteprima immagine">
            <a:extLst>
              <a:ext uri="{FF2B5EF4-FFF2-40B4-BE49-F238E27FC236}">
                <a16:creationId xmlns:a16="http://schemas.microsoft.com/office/drawing/2014/main" id="{EDF4179F-8A2C-485F-A406-89C11CA3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31" y="5272882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Anteprima immagine">
            <a:extLst>
              <a:ext uri="{FF2B5EF4-FFF2-40B4-BE49-F238E27FC236}">
                <a16:creationId xmlns:a16="http://schemas.microsoft.com/office/drawing/2014/main" id="{EDF4179F-8A2C-485F-A406-89C11CA3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49" y="3855571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Anteprima immagine">
            <a:extLst>
              <a:ext uri="{FF2B5EF4-FFF2-40B4-BE49-F238E27FC236}">
                <a16:creationId xmlns:a16="http://schemas.microsoft.com/office/drawing/2014/main" id="{EDF4179F-8A2C-485F-A406-89C11CA3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30" y="3040247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532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Veicoli in noleggio 1 (3/3)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2041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965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r>
                        <a:rPr lang="it-IT" sz="1100" b="0" dirty="0">
                          <a:solidFill>
                            <a:srgbClr val="404040"/>
                          </a:solidFill>
                          <a:latin typeface="+mn-lt"/>
                        </a:rPr>
                        <a:t> </a:t>
                      </a:r>
                      <a:r>
                        <a:rPr lang="it-IT" sz="900" b="0" dirty="0">
                          <a:solidFill>
                            <a:srgbClr val="404040"/>
                          </a:solidFill>
                          <a:latin typeface="+mn-lt"/>
                        </a:rPr>
                        <a:t>(in ordine di graduatoria)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a doppia alimentazione benzina/metano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20/04/2021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29/04/2022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Automotive Italia S.r.l.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Plan Italia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Leasys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Sifa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'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Arval Service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236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Motoveicoli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19/07/2021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18/01/2023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Automotive Italia S.r.l.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Plan Italia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549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Motoveicoli ad alimentazione alternativa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20/04/2021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19/04/2023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Automotive Italia S.r.l.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Plan Italia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Sifa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'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001134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8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330449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A80CCD40-E7E3-4D96-8342-E0CC9100D401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61" name="Picture 14" descr="Anteprima immagine">
            <a:extLst>
              <a:ext uri="{FF2B5EF4-FFF2-40B4-BE49-F238E27FC236}">
                <a16:creationId xmlns:a16="http://schemas.microsoft.com/office/drawing/2014/main" id="{0B6C1AA5-0C07-4133-B4C7-C14FE7ED2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A071450D-BC6E-4428-910C-D346917679D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3" name="Picture 8" descr="Anteprima immagine">
            <a:extLst>
              <a:ext uri="{FF2B5EF4-FFF2-40B4-BE49-F238E27FC236}">
                <a16:creationId xmlns:a16="http://schemas.microsoft.com/office/drawing/2014/main" id="{0FCA3CC6-0492-4739-AB99-4CC107DC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2AC994DE-8A2E-456D-8B89-C2BC32015191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4">
            <a:extLst>
              <a:ext uri="{FF2B5EF4-FFF2-40B4-BE49-F238E27FC236}">
                <a16:creationId xmlns:a16="http://schemas.microsoft.com/office/drawing/2014/main" id="{E10DF8DF-E953-4F04-B9BC-E181D7C8B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A1EDB153-867E-4E1A-9246-4D2F1CD4296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" name="Picture 10" descr="Anteprima immagine">
            <a:extLst>
              <a:ext uri="{FF2B5EF4-FFF2-40B4-BE49-F238E27FC236}">
                <a16:creationId xmlns:a16="http://schemas.microsoft.com/office/drawing/2014/main" id="{8C161C67-5FDB-476F-953A-DABC3D094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377E412B-30E7-4FE2-94EA-40C4036BAE93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9" name="Picture 18" descr="Anteprima immagine">
            <a:extLst>
              <a:ext uri="{FF2B5EF4-FFF2-40B4-BE49-F238E27FC236}">
                <a16:creationId xmlns:a16="http://schemas.microsoft.com/office/drawing/2014/main" id="{813BBC99-B2D8-497F-8FE8-3E0C517C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A1FD388B-48A1-4543-9EDE-5E2AE524A1A1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1" name="Picture 12" descr="Anteprima immagine">
            <a:extLst>
              <a:ext uri="{FF2B5EF4-FFF2-40B4-BE49-F238E27FC236}">
                <a16:creationId xmlns:a16="http://schemas.microsoft.com/office/drawing/2014/main" id="{8A2C1D93-276E-4B4F-81D1-CC450AA85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09DE1DCC-EF98-471D-8C25-8280FE087800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3" name="Picture 16" descr="Anteprima immagine">
            <a:extLst>
              <a:ext uri="{FF2B5EF4-FFF2-40B4-BE49-F238E27FC236}">
                <a16:creationId xmlns:a16="http://schemas.microsoft.com/office/drawing/2014/main" id="{77BC39B3-7BDD-4C23-AC16-2BC89E6B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D628E230-1A07-4BE0-ADCC-432400EF797E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21" y="281266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Anteprima immagine">
            <a:extLst>
              <a:ext uri="{FF2B5EF4-FFF2-40B4-BE49-F238E27FC236}">
                <a16:creationId xmlns:a16="http://schemas.microsoft.com/office/drawing/2014/main" id="{8A2C1D93-276E-4B4F-81D1-CC450AA85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21" y="2190677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19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22964" y="4882817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contratti</a:t>
            </a:r>
          </a:p>
          <a:p>
            <a:pPr>
              <a:spcAft>
                <a:spcPts val="45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36, 48, 60 o 72 mesi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727870" y="3919324"/>
            <a:ext cx="188236" cy="200846"/>
            <a:chOff x="3060700" y="4723156"/>
            <a:chExt cx="1401951" cy="1495873"/>
          </a:xfrm>
        </p:grpSpPr>
        <p:sp>
          <p:nvSpPr>
            <p:cNvPr id="5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Veicoli in noleggio 2 </a:t>
            </a:r>
            <a:r>
              <a:rPr lang="it-IT" dirty="0"/>
              <a:t>(1/2)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4BECAC2-0645-40D6-B10C-83E6B4308A7C}"/>
              </a:ext>
            </a:extLst>
          </p:cNvPr>
          <p:cNvSpPr txBox="1"/>
          <p:nvPr/>
        </p:nvSpPr>
        <p:spPr>
          <a:xfrm>
            <a:off x="9291680" y="3642596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6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CD4AB0F-C69A-47B0-B7B4-A9002D1AC72A}"/>
              </a:ext>
            </a:extLst>
          </p:cNvPr>
          <p:cNvSpPr txBox="1"/>
          <p:nvPr/>
        </p:nvSpPr>
        <p:spPr>
          <a:xfrm>
            <a:off x="7722964" y="3647491"/>
            <a:ext cx="1450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404040"/>
                </a:solidFill>
              </a:rPr>
              <a:t>Attiva dal</a:t>
            </a:r>
            <a:endParaRPr lang="it-IT" sz="1200" b="1" dirty="0">
              <a:solidFill>
                <a:srgbClr val="404040"/>
              </a:solidFill>
            </a:endParaRPr>
          </a:p>
          <a:p>
            <a:pPr>
              <a:spcAft>
                <a:spcPts val="450"/>
              </a:spcAft>
            </a:pPr>
            <a:r>
              <a:rPr lang="it-IT" dirty="0" smtClean="0">
                <a:solidFill>
                  <a:srgbClr val="404040"/>
                </a:solidFill>
              </a:rPr>
              <a:t>20/09/2022</a:t>
            </a:r>
            <a:endParaRPr lang="it-IT" sz="1100" dirty="0">
              <a:solidFill>
                <a:srgbClr val="404040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9CC6538-8930-4B5E-8783-5BED0FFC535D}"/>
              </a:ext>
            </a:extLst>
          </p:cNvPr>
          <p:cNvSpPr txBox="1"/>
          <p:nvPr/>
        </p:nvSpPr>
        <p:spPr>
          <a:xfrm>
            <a:off x="7722964" y="4280542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dell’Accordo quadro</a:t>
            </a:r>
          </a:p>
          <a:p>
            <a:pPr>
              <a:spcAft>
                <a:spcPts val="45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+ 6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fornitura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veicoli in noleggio a lungo termine senza conducente per le Pubbliche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Amministrazioni.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412479"/>
            <a:ext cx="6692961" cy="2264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>
              <a:spcAft>
                <a:spcPts val="450"/>
              </a:spcAft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base: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consegna presso un centro dedicato (es.: concessionaria di zona)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manutenzione ordinaria e straordinaria, pneumatici, riparazioni di carrozzeria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veicolo sostitutivo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soccorso stradale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copertura assicurativa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kasko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franchigia e gestione sinistri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ricezione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chiamate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4" y="5008698"/>
            <a:ext cx="7239135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Certezza del costo annuo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sostenuto e riduzione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degli immobilizzi di capitale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Bassa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anzianità ed elevata efficienza del veicolo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usufruire di veicoli sostitutivi in caso di fermo macchina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assistenza basato su centri di servizio qualificati presenti in maniera capillare su tutto il territorio nazionale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Offerta di servizi altamente personalizzabili: tipologia contrattuale (percorrenza/km), caratteristiche del veicolo, optional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716735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in noleggio 2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7BD3FB93-4A04-45F2-9766-01B55FD5C9BE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44" name="Rettangolo con angoli arrotondati 40">
              <a:extLst>
                <a:ext uri="{FF2B5EF4-FFF2-40B4-BE49-F238E27FC236}">
                  <a16:creationId xmlns:a16="http://schemas.microsoft.com/office/drawing/2014/main" id="{7B9D3330-DB8D-40BC-9619-E2E13E6D24E6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BF75E47F-7161-4357-89F6-6C6F65F52A81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46" name="CasellaDiTesto 45">
                <a:hlinkClick r:id="rId2"/>
                <a:extLst>
                  <a:ext uri="{FF2B5EF4-FFF2-40B4-BE49-F238E27FC236}">
                    <a16:creationId xmlns:a16="http://schemas.microsoft.com/office/drawing/2014/main" id="{0B972FBD-8919-4D06-A0B3-897B9337C8BF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48" name="Elemento grafico 54">
                <a:extLst>
                  <a:ext uri="{FF2B5EF4-FFF2-40B4-BE49-F238E27FC236}">
                    <a16:creationId xmlns:a16="http://schemas.microsoft.com/office/drawing/2014/main" id="{882CE995-534F-474D-88A7-BCA5FC40F0DE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63" name="Figura a mano libera: forma 44">
                  <a:extLst>
                    <a:ext uri="{FF2B5EF4-FFF2-40B4-BE49-F238E27FC236}">
                      <a16:creationId xmlns:a16="http://schemas.microsoft.com/office/drawing/2014/main" id="{B61B25BB-3313-4728-BF92-B1DBE3CA3B4E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4" name="Figura a mano libera: forma 45">
                  <a:extLst>
                    <a:ext uri="{FF2B5EF4-FFF2-40B4-BE49-F238E27FC236}">
                      <a16:creationId xmlns:a16="http://schemas.microsoft.com/office/drawing/2014/main" id="{E20ADCBF-FDD5-4991-AB47-1846D30E073F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5" name="Rettangolo con angoli arrotondati 47">
            <a:hlinkClick r:id="rId3"/>
            <a:extLst>
              <a:ext uri="{FF2B5EF4-FFF2-40B4-BE49-F238E27FC236}">
                <a16:creationId xmlns:a16="http://schemas.microsoft.com/office/drawing/2014/main" id="{DF35A593-9C3B-4973-BE2E-24BCA89B4A9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8266949" y="3181880"/>
            <a:ext cx="19852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100" dirty="0">
                <a:solidFill>
                  <a:srgbClr val="313840"/>
                </a:solidFill>
                <a:latin typeface="+mj-lt"/>
              </a:rPr>
              <a:t>Veicoli, mobilità e </a:t>
            </a:r>
            <a:r>
              <a:rPr lang="it-IT" sz="1100" dirty="0" smtClean="0">
                <a:solidFill>
                  <a:srgbClr val="313840"/>
                </a:solidFill>
                <a:latin typeface="+mj-lt"/>
              </a:rPr>
              <a:t>trasporti</a:t>
            </a:r>
            <a:endParaRPr lang="it-IT" sz="1100" dirty="0">
              <a:solidFill>
                <a:srgbClr val="313840"/>
              </a:solidFill>
              <a:latin typeface="+mj-lt"/>
            </a:endParaRPr>
          </a:p>
        </p:txBody>
      </p:sp>
      <p:pic>
        <p:nvPicPr>
          <p:cNvPr id="49" name="Elemento grafico 5">
            <a:extLst>
              <a:ext uri="{FF2B5EF4-FFF2-40B4-BE49-F238E27FC236}">
                <a16:creationId xmlns:a16="http://schemas.microsoft.com/office/drawing/2014/main" id="{53C85FCD-E78C-4EE6-A9BA-69E69F949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79" y="3081600"/>
            <a:ext cx="462170" cy="462170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840000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5"/>
              </a:rPr>
              <a:t>Scheda riassuntiva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6256683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Segnaposto immagine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50" y="1276647"/>
            <a:ext cx="2700000" cy="1529106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06652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 smtClean="0"/>
              <a:t>Veicoli in noleggio 2 </a:t>
            </a:r>
            <a:r>
              <a:rPr lang="it-IT" dirty="0"/>
              <a:t>(2/2)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3917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7179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Vetture operative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12/10/2022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11/10/2024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Leasys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Lease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 Plan Italia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 Automotive Italia S.r.l.</a:t>
                      </a: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Vetture medie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03/10/2022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02/10/2024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Leasys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Arval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 Service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Lease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 Italia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Lease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 Plan Italia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 Automotive Italia S.r.l.</a:t>
                      </a: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011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commerciali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20/09/2022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19/09/2024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 Automotive Italia </a:t>
                      </a: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S.r.l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Arval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Service Lease Italia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Leasys</a:t>
                      </a:r>
                      <a:endParaRPr lang="en-US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003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a doppia alimentazione benzina/GPL e benzina/metano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20/09/2022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19/09/2024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 Automotive Italia </a:t>
                      </a: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S.r.l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 Plan Italia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Sifà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Società Italiana Flotte Aziendali S.p.A. con socio unico</a:t>
                      </a:r>
                      <a:endParaRPr lang="en-US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Leasys</a:t>
                      </a:r>
                      <a:endParaRPr lang="en-US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307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per la polizia locale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12/10/2022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11/10/2024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Leasys</a:t>
                      </a:r>
                      <a:endParaRPr lang="en-US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Lease Plan Italia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Sifà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Società Italiana Flotte Aziendali S.p.A. con socio unico</a:t>
                      </a:r>
                      <a:endParaRPr lang="en-US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929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per le forze di sicurezza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20/09/2022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19/09/2024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ALD Automotive Italia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913904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6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31CDC06-4835-467A-995F-2716A827F0DD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8" name="Picture 14" descr="Anteprima immagine">
            <a:extLst>
              <a:ext uri="{FF2B5EF4-FFF2-40B4-BE49-F238E27FC236}">
                <a16:creationId xmlns:a16="http://schemas.microsoft.com/office/drawing/2014/main" id="{B5D6431C-5D08-45A4-A8CE-E3AAA029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18F5CF85-84F6-42FC-A155-198386846A27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8" descr="Anteprima immagine">
            <a:extLst>
              <a:ext uri="{FF2B5EF4-FFF2-40B4-BE49-F238E27FC236}">
                <a16:creationId xmlns:a16="http://schemas.microsoft.com/office/drawing/2014/main" id="{9523AA1E-339B-4F85-BFAC-F2193F5D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DFE9FE4-8CE9-4D90-9613-FAE1EE84EB57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3EBA89B-8AF2-4CE4-850B-B4A941F9D272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0" descr="Anteprima immagine">
            <a:extLst>
              <a:ext uri="{FF2B5EF4-FFF2-40B4-BE49-F238E27FC236}">
                <a16:creationId xmlns:a16="http://schemas.microsoft.com/office/drawing/2014/main" id="{6E549691-75DC-48EA-962C-24AF5537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485C205-625F-4238-954D-01EBA7AB8C61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8" descr="Anteprima immagine">
            <a:extLst>
              <a:ext uri="{FF2B5EF4-FFF2-40B4-BE49-F238E27FC236}">
                <a16:creationId xmlns:a16="http://schemas.microsoft.com/office/drawing/2014/main" id="{B6BB668D-1123-4685-9B4A-B2A000CA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8EF5CE7A-FDB4-482B-8135-2B9CC6D318E9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2" descr="Anteprima immagine">
            <a:extLst>
              <a:ext uri="{FF2B5EF4-FFF2-40B4-BE49-F238E27FC236}">
                <a16:creationId xmlns:a16="http://schemas.microsoft.com/office/drawing/2014/main" id="{CBBF36BD-DE77-49C9-A91F-1F35A0E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B3D050A-7D11-4CC0-B966-CC431F9BE602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16" descr="Anteprima immagine">
            <a:extLst>
              <a:ext uri="{FF2B5EF4-FFF2-40B4-BE49-F238E27FC236}">
                <a16:creationId xmlns:a16="http://schemas.microsoft.com/office/drawing/2014/main" id="{229AEFB1-4A9F-4CB4-9C80-43786449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1C117BE0-9675-4862-BD94-C31FC74C443E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269733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33135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398513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528460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206866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472482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53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Veicoli per le forze di sicurezza 4</a:t>
            </a:r>
            <a:r>
              <a:rPr lang="it-IT" dirty="0" smtClean="0"/>
              <a:t> </a:t>
            </a:r>
            <a:r>
              <a:rPr lang="it-IT" dirty="0"/>
              <a:t>(1/2)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494461"/>
            <a:ext cx="6893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le Forze di Sicurezza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067779"/>
            <a:ext cx="2976933" cy="299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 le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Forze di Sicurezza, caratterizzati da allestimenti e opzioni di vari livelli in funzione della tipologia di veicolo, con servizi connessi ed accessori quali: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Trasporto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consegna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Assistenza in garanzia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Rete di assistenza e disponibilità di ricambistica per un periodo minimo di 10 anni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Call Center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per le forze di sicurezza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25" y="1141200"/>
            <a:ext cx="2698650" cy="1800000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343052" y="2052439"/>
            <a:ext cx="3964590" cy="228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opzionali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Pacchetti di assistenza (servizio di assistenza e manutenzione sugli autoveicoli e sulle opzioni di prodotto eventualmente richieste, con diverse percorrenze, soccorso stradale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Personalizzazioni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Optional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della casa costruttrice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Opzioni di prodotto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F16D2AC-A14B-49F1-8CEC-565DC7AA7AA5}"/>
              </a:ext>
            </a:extLst>
          </p:cNvPr>
          <p:cNvGrpSpPr/>
          <p:nvPr/>
        </p:nvGrpSpPr>
        <p:grpSpPr>
          <a:xfrm>
            <a:off x="7722964" y="3081600"/>
            <a:ext cx="2529216" cy="4284185"/>
            <a:chOff x="7722964" y="2816067"/>
            <a:chExt cx="2529216" cy="4284185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98580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3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503475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404040"/>
                  </a:solidFill>
                </a:rPr>
                <a:t>06/12/2021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36526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della Convenzione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</a:t>
              </a: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mesi + 12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74467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775308"/>
              <a:ext cx="188236" cy="200846"/>
              <a:chOff x="3060700" y="4723156"/>
              <a:chExt cx="1401951" cy="1495873"/>
            </a:xfrm>
          </p:grpSpPr>
          <p:sp>
            <p:nvSpPr>
              <p:cNvPr id="4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916347"/>
              <a:ext cx="19852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Veicoli, mobilità e </a:t>
              </a:r>
              <a:r>
                <a:rPr lang="it-IT" sz="1100" dirty="0" smtClean="0">
                  <a:solidFill>
                    <a:srgbClr val="313840"/>
                  </a:solidFill>
                  <a:latin typeface="+mj-lt"/>
                </a:rPr>
                <a:t>trasporti</a:t>
              </a:r>
              <a:endParaRPr lang="it-IT" sz="1100" dirty="0">
                <a:solidFill>
                  <a:srgbClr val="313840"/>
                </a:solidFill>
                <a:latin typeface="+mj-lt"/>
              </a:endParaRPr>
            </a:p>
          </p:txBody>
        </p:sp>
        <p:pic>
          <p:nvPicPr>
            <p:cNvPr id="39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sp>
        <p:nvSpPr>
          <p:cNvPr id="58" name="Rettangolo con angoli arrotondati 2">
            <a:hlinkClick r:id="rId5"/>
            <a:extLst>
              <a:ext uri="{FF2B5EF4-FFF2-40B4-BE49-F238E27FC236}">
                <a16:creationId xmlns:a16="http://schemas.microsoft.com/office/drawing/2014/main" id="{58C2F28B-CE99-4E97-B7E3-47344C6DB43D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AAB9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CONVENZIONI</a:t>
            </a:r>
            <a:endParaRPr lang="it-IT" sz="1000" b="1" dirty="0">
              <a:highlight>
                <a:srgbClr val="956B9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76178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Veicoli per le forze di sicurezza 4</a:t>
            </a:r>
            <a:r>
              <a:rPr lang="it-IT" dirty="0" smtClean="0"/>
              <a:t> </a:t>
            </a:r>
            <a:r>
              <a:rPr lang="it-IT" dirty="0"/>
              <a:t>(2/2)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3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62" name="Tabella 61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13628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Berline piccole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06/12/2021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04/12/2023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FCA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Fleet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&amp;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Tenders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x 4 medie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06/12/2021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04/12/2023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Subaru Italia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x 4 grandi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06/12/2021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04/12/2023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Subaru Italia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</a:tbl>
          </a:graphicData>
        </a:graphic>
      </p:graphicFrame>
      <p:pic>
        <p:nvPicPr>
          <p:cNvPr id="7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32" y="233704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5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6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32" y="196930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32" y="270477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14F360C-AC4C-4AF3-88E0-B665B7391515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7" name="Picture 14" descr="Anteprima immagine">
            <a:extLst>
              <a:ext uri="{FF2B5EF4-FFF2-40B4-BE49-F238E27FC236}">
                <a16:creationId xmlns:a16="http://schemas.microsoft.com/office/drawing/2014/main" id="{E2E717D9-2E28-4D99-87CE-53EF42898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B13D790-4F63-4156-B28F-5658F8D1D8D8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9" name="Picture 8" descr="Anteprima immagine">
            <a:extLst>
              <a:ext uri="{FF2B5EF4-FFF2-40B4-BE49-F238E27FC236}">
                <a16:creationId xmlns:a16="http://schemas.microsoft.com/office/drawing/2014/main" id="{D891EA9C-ABEA-4F99-BF60-A9C4506BC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F31B986-0A79-409D-B2EB-258CC2286D9E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1" name="Picture 4">
            <a:extLst>
              <a:ext uri="{FF2B5EF4-FFF2-40B4-BE49-F238E27FC236}">
                <a16:creationId xmlns:a16="http://schemas.microsoft.com/office/drawing/2014/main" id="{9761B43E-8576-4E2F-813D-936A190E7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B4591E5A-C0B1-4412-8A02-AE95F7B3A908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10" descr="Anteprima immagine">
            <a:extLst>
              <a:ext uri="{FF2B5EF4-FFF2-40B4-BE49-F238E27FC236}">
                <a16:creationId xmlns:a16="http://schemas.microsoft.com/office/drawing/2014/main" id="{44BF6C60-0647-45C9-BC9A-B71FD6D53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A33C6CCF-ED32-4B09-BFD5-EEAF8A0CCE44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8" descr="Anteprima immagine">
            <a:extLst>
              <a:ext uri="{FF2B5EF4-FFF2-40B4-BE49-F238E27FC236}">
                <a16:creationId xmlns:a16="http://schemas.microsoft.com/office/drawing/2014/main" id="{2E43B5EF-954A-4CBB-9255-08721661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56238A2C-DD28-4698-A040-66FF7C61612E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2" descr="Anteprima immagine">
            <a:extLst>
              <a:ext uri="{FF2B5EF4-FFF2-40B4-BE49-F238E27FC236}">
                <a16:creationId xmlns:a16="http://schemas.microsoft.com/office/drawing/2014/main" id="{1A0E5670-9B23-4D83-A9FB-0FBF63D4D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30E57D2B-8613-46D0-9A54-9C7310D5C274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6" descr="Anteprima immagine">
            <a:extLst>
              <a:ext uri="{FF2B5EF4-FFF2-40B4-BE49-F238E27FC236}">
                <a16:creationId xmlns:a16="http://schemas.microsoft.com/office/drawing/2014/main" id="{3252FAA5-F32F-4A79-8197-575207279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6D84544-46B1-4573-9C44-BE7763A68BC6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416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72" y="324247"/>
            <a:ext cx="6144546" cy="401167"/>
          </a:xfrm>
        </p:spPr>
        <p:txBody>
          <a:bodyPr/>
          <a:lstStyle/>
          <a:p>
            <a:r>
              <a:rPr lang="it-IT" dirty="0"/>
              <a:t>Veicoli per le Forze di Sicurezza – veicoli per la tutela del territorio e veicoli </a:t>
            </a:r>
            <a:r>
              <a:rPr lang="it-IT" dirty="0" smtClean="0"/>
              <a:t>blindati 4 (1/2</a:t>
            </a:r>
            <a:r>
              <a:rPr lang="it-IT" dirty="0"/>
              <a:t>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44662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veicoli per la tutela del territorio e veicoli blindati e relativi servizi connessi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opzionali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268463"/>
            <a:ext cx="6889271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Fornitura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destinati alle Forze di Sicurezza caratterizzati da equipaggiamenti adatti ad attività specifiche connesse a servizi istituzionali di tutela dell’ordine e della sicurezza pubblica e veicoli blindati, con servizi connessi ed accessori quali: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Trasporto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consegna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Assistenza in garanzia e soccorso stradale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Rete di assistenza e disponibilità di ricambistica per un periodo minimo di 10 anni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Call Center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Pacchetto di assistenza (incluso solo per i veicoli blindati)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008698"/>
            <a:ext cx="6893998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Disponibilità di servizi opzionali come pacchetti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assistenza (servizio di assistenza e manutenzione sugli autoveicoli e sulle opzioni di prodotto eventualmente richieste, con diverse durate 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percorrenze)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Personalizzazioni: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83687" lvl="1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Optional della casa costruttrice</a:t>
            </a:r>
          </a:p>
          <a:p>
            <a:pPr marL="783687" lvl="1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Opzioni di prodotto</a:t>
            </a:r>
          </a:p>
          <a:p>
            <a:pPr marL="783687" lvl="1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Allestimenti personalizzati per la tutela del territorio e per l’Ordine Pubblico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716735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per le Forze di Sicurezza – veicoli per la tutela del territorio e veicoli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blindati 4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D333A245-8A8E-4695-80D2-25B38F08CA02}"/>
              </a:ext>
            </a:extLst>
          </p:cNvPr>
          <p:cNvGrpSpPr/>
          <p:nvPr/>
        </p:nvGrpSpPr>
        <p:grpSpPr>
          <a:xfrm>
            <a:off x="7722964" y="3081600"/>
            <a:ext cx="2529216" cy="4284185"/>
            <a:chOff x="7722964" y="2816067"/>
            <a:chExt cx="2529216" cy="4284185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9149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6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94044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25/01/2022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27095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della Convenzione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</a:t>
              </a: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mesi + </a:t>
              </a: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12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74467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2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765877"/>
              <a:ext cx="188236" cy="200846"/>
              <a:chOff x="3060700" y="4723156"/>
              <a:chExt cx="1401951" cy="1495873"/>
            </a:xfrm>
          </p:grpSpPr>
          <p:sp>
            <p:nvSpPr>
              <p:cNvPr id="4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916347"/>
              <a:ext cx="19852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Veicoli, mobilità e </a:t>
              </a:r>
              <a:r>
                <a:rPr lang="it-IT" sz="1100" dirty="0" smtClean="0">
                  <a:solidFill>
                    <a:srgbClr val="313840"/>
                  </a:solidFill>
                  <a:latin typeface="+mj-lt"/>
                </a:rPr>
                <a:t>trasporti</a:t>
              </a:r>
              <a:endParaRPr lang="it-IT" sz="1100" dirty="0">
                <a:solidFill>
                  <a:srgbClr val="313840"/>
                </a:solidFill>
                <a:latin typeface="+mj-lt"/>
              </a:endParaRPr>
            </a:p>
          </p:txBody>
        </p:sp>
        <p:pic>
          <p:nvPicPr>
            <p:cNvPr id="36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sp>
        <p:nvSpPr>
          <p:cNvPr id="57" name="Rettangolo con angoli arrotondati 2">
            <a:hlinkClick r:id="rId4"/>
            <a:extLst>
              <a:ext uri="{FF2B5EF4-FFF2-40B4-BE49-F238E27FC236}">
                <a16:creationId xmlns:a16="http://schemas.microsoft.com/office/drawing/2014/main" id="{289F89CB-65BB-4A74-9F59-714B364D5DCE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AAB9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CONVENZIONI</a:t>
            </a:r>
            <a:endParaRPr lang="it-IT" sz="1000" b="1" dirty="0">
              <a:highlight>
                <a:srgbClr val="956B9C"/>
              </a:highlight>
            </a:endParaRPr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" b="25"/>
          <a:stretch>
            <a:fillRect/>
          </a:stretch>
        </p:blipFill>
        <p:spPr>
          <a:xfrm>
            <a:off x="7587950" y="1188543"/>
            <a:ext cx="2700000" cy="1800000"/>
          </a:xfrm>
        </p:spPr>
      </p:pic>
    </p:spTree>
    <p:extLst>
      <p:ext uri="{BB962C8B-B14F-4D97-AF65-F5344CB8AC3E}">
        <p14:creationId xmlns:p14="http://schemas.microsoft.com/office/powerpoint/2010/main" val="4020464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Veicoli per le Forze di Sicurezza – veicoli per la tutela del territorio e veicoli </a:t>
            </a:r>
            <a:r>
              <a:rPr lang="it-IT" dirty="0" smtClean="0"/>
              <a:t>blindati 4 </a:t>
            </a:r>
            <a:r>
              <a:rPr lang="it-IT" dirty="0"/>
              <a:t>(2/2)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6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62" name="Tabella 61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2466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Crossover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25/01/2022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24/01/2024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Fca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Fleet &amp;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Tenders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Fuoristrada per Ordine Pubblico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Furgoni per Ordine Pubblico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28/01/2022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27/01/2024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Iveco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Defence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Vehicles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Berline 3 volumi blindate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Vetture 5 porte blindate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25/01/2022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24/01/2024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Fca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Fleet &amp;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Tenders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x 4 grandi blindate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</a:tbl>
          </a:graphicData>
        </a:graphic>
      </p:graphicFrame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5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36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61" y="198043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Anteprima immagine">
            <a:extLst>
              <a:ext uri="{FF2B5EF4-FFF2-40B4-BE49-F238E27FC236}">
                <a16:creationId xmlns:a16="http://schemas.microsoft.com/office/drawing/2014/main" id="{3A96B0BC-48DB-47E7-AF76-2E29E0F0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23" y="2340471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09AE944-C801-40D1-9633-30C445AB40F0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9" name="Picture 14" descr="Anteprima immagine">
            <a:extLst>
              <a:ext uri="{FF2B5EF4-FFF2-40B4-BE49-F238E27FC236}">
                <a16:creationId xmlns:a16="http://schemas.microsoft.com/office/drawing/2014/main" id="{561E8A72-DD67-441F-8D64-4B3AFC61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E5300566-F6A7-49C7-95B6-AF0991EAD986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8" descr="Anteprima immagine">
            <a:extLst>
              <a:ext uri="{FF2B5EF4-FFF2-40B4-BE49-F238E27FC236}">
                <a16:creationId xmlns:a16="http://schemas.microsoft.com/office/drawing/2014/main" id="{B39AB743-1F3E-4F4A-9C8B-1222A76B3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8C3481E4-7B99-4C42-824D-27D00E76079D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1F643BBA-441A-4182-9B72-DBCAF598A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B0F5985-F80E-4118-9925-4B15FEE1F96C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0" descr="Anteprima immagine">
            <a:extLst>
              <a:ext uri="{FF2B5EF4-FFF2-40B4-BE49-F238E27FC236}">
                <a16:creationId xmlns:a16="http://schemas.microsoft.com/office/drawing/2014/main" id="{1CE5B20C-A547-4E7E-935C-6D808A04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844EF159-C1FA-43E1-AB9D-2E8B9D5EBB65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8" descr="Anteprima immagine">
            <a:extLst>
              <a:ext uri="{FF2B5EF4-FFF2-40B4-BE49-F238E27FC236}">
                <a16:creationId xmlns:a16="http://schemas.microsoft.com/office/drawing/2014/main" id="{3D270600-BF14-412B-AC2C-E13A5CD43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C1BBAEFA-A209-4361-9A45-33E6F13C11EE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4" name="Picture 12" descr="Anteprima immagine">
            <a:extLst>
              <a:ext uri="{FF2B5EF4-FFF2-40B4-BE49-F238E27FC236}">
                <a16:creationId xmlns:a16="http://schemas.microsoft.com/office/drawing/2014/main" id="{0B86555B-8A88-45FA-924A-A60646DC5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859F0484-A067-4849-A87D-9B500D7EAA01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" name="Picture 16" descr="Anteprima immagine">
            <a:extLst>
              <a:ext uri="{FF2B5EF4-FFF2-40B4-BE49-F238E27FC236}">
                <a16:creationId xmlns:a16="http://schemas.microsoft.com/office/drawing/2014/main" id="{23FF5C80-77EA-4E90-8B09-66D7DF6E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A7264B8A-B62F-4600-A98D-E8353C08AF7D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0" name="Picture 14" descr="Anteprima immagine">
            <a:extLst>
              <a:ext uri="{FF2B5EF4-FFF2-40B4-BE49-F238E27FC236}">
                <a16:creationId xmlns:a16="http://schemas.microsoft.com/office/drawing/2014/main" id="{3A96B0BC-48DB-47E7-AF76-2E29E0F0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66" y="3092489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18" y="342914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Anteprima immagine">
            <a:extLst>
              <a:ext uri="{FF2B5EF4-FFF2-40B4-BE49-F238E27FC236}">
                <a16:creationId xmlns:a16="http://schemas.microsoft.com/office/drawing/2014/main" id="{3A96B0BC-48DB-47E7-AF76-2E29E0F0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66" y="3777909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23" y="272158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184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"/>
          <p:cNvCxnSpPr/>
          <p:nvPr/>
        </p:nvCxnSpPr>
        <p:spPr>
          <a:xfrm>
            <a:off x="2835029" y="1854730"/>
            <a:ext cx="0" cy="3425776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5839"/>
              </p:ext>
            </p:extLst>
          </p:nvPr>
        </p:nvGraphicFramePr>
        <p:xfrm>
          <a:off x="2394372" y="2257906"/>
          <a:ext cx="3384376" cy="302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3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Autobus a metano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5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Autobus extraurbani 1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7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Autobus urbani 1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17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9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497937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Veicoli</a:t>
                      </a:r>
                      <a:r>
                        <a:rPr lang="it-IT" sz="11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 bis</a:t>
                      </a:r>
                      <a:endParaRPr lang="it-IT" sz="11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47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11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Veicoli in noleggio 1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81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14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Veicoli in noleggio 2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4928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16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Veicoli per le forze di sicurezza 4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9428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r>
                        <a:rPr lang="it-IT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it-IT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Veicoli per le Forze di Sicurezza – veicoli per la tutela del territorio e veicoli blindati 4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4770863"/>
                  </a:ext>
                </a:extLst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52" y="1584447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0156" y="1701648"/>
            <a:ext cx="1985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b="1" dirty="0">
                <a:solidFill>
                  <a:srgbClr val="313840"/>
                </a:solidFill>
                <a:latin typeface="+mj-lt"/>
              </a:rPr>
              <a:t>Veicoli, mobilità e </a:t>
            </a:r>
            <a:r>
              <a:rPr lang="it-IT" sz="1200" b="1" dirty="0" smtClean="0">
                <a:solidFill>
                  <a:srgbClr val="313840"/>
                </a:solidFill>
                <a:latin typeface="+mj-lt"/>
              </a:rPr>
              <a:t>trasporti</a:t>
            </a:r>
            <a:endParaRPr lang="it-IT" sz="1200" b="1" dirty="0">
              <a:solidFill>
                <a:srgbClr val="3138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2517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059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22964" y="4882817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120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237128"/>
            <a:ext cx="2529216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2"/>
              </a:rPr>
              <a:t>Scheda </a:t>
            </a: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2"/>
              </a:rPr>
              <a:t>riassuntiva Appalto specifico</a:t>
            </a:r>
            <a:endParaRPr lang="it-IT" sz="1200" dirty="0" smtClean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404040"/>
                </a:solidFill>
                <a:ea typeface="ＭＳ Ｐゴシック"/>
                <a:hlinkClick r:id="rId3"/>
              </a:rPr>
              <a:t>Scheda riassuntiva Ordine diretto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727870" y="3919324"/>
            <a:ext cx="188236" cy="200846"/>
            <a:chOff x="3060700" y="4723156"/>
            <a:chExt cx="1401951" cy="1495873"/>
          </a:xfrm>
        </p:grpSpPr>
        <p:sp>
          <p:nvSpPr>
            <p:cNvPr id="5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5" name="Rettangolo con angoli arrotondati 54">
            <a:extLst>
              <a:ext uri="{FF2B5EF4-FFF2-40B4-BE49-F238E27FC236}">
                <a16:creationId xmlns:a16="http://schemas.microsoft.com/office/drawing/2014/main" id="{E7C5642C-E01A-4FAC-B085-64FD1F4A76E1}"/>
              </a:ext>
            </a:extLst>
          </p:cNvPr>
          <p:cNvSpPr/>
          <p:nvPr/>
        </p:nvSpPr>
        <p:spPr>
          <a:xfrm>
            <a:off x="4163235" y="2704561"/>
            <a:ext cx="2986290" cy="1190658"/>
          </a:xfrm>
          <a:prstGeom prst="roundRect">
            <a:avLst>
              <a:gd name="adj" fmla="val 5018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Autobus </a:t>
            </a:r>
            <a:r>
              <a:rPr lang="it-IT" dirty="0" smtClean="0"/>
              <a:t>a metano </a:t>
            </a:r>
            <a:r>
              <a:rPr lang="it-IT" dirty="0"/>
              <a:t>1 (1/2)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4BECAC2-0645-40D6-B10C-83E6B4308A7C}"/>
              </a:ext>
            </a:extLst>
          </p:cNvPr>
          <p:cNvSpPr txBox="1"/>
          <p:nvPr/>
        </p:nvSpPr>
        <p:spPr>
          <a:xfrm>
            <a:off x="9291680" y="3642596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313840"/>
                </a:solidFill>
              </a:rPr>
              <a:t>Lotti</a:t>
            </a:r>
            <a:r>
              <a:rPr lang="it-IT" dirty="0">
                <a:solidFill>
                  <a:srgbClr val="313840"/>
                </a:solidFill>
              </a:rPr>
              <a:t>8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CD4AB0F-C69A-47B0-B7B4-A9002D1AC72A}"/>
              </a:ext>
            </a:extLst>
          </p:cNvPr>
          <p:cNvSpPr txBox="1"/>
          <p:nvPr/>
        </p:nvSpPr>
        <p:spPr>
          <a:xfrm>
            <a:off x="7722964" y="3647491"/>
            <a:ext cx="1450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404040"/>
                </a:solidFill>
              </a:rPr>
              <a:t>Attiva dal</a:t>
            </a:r>
            <a:endParaRPr lang="it-IT" sz="1200" b="1" dirty="0">
              <a:solidFill>
                <a:srgbClr val="404040"/>
              </a:solidFill>
            </a:endParaRPr>
          </a:p>
          <a:p>
            <a:pPr>
              <a:spcAft>
                <a:spcPts val="450"/>
              </a:spcAft>
            </a:pPr>
            <a:r>
              <a:rPr lang="it-IT" dirty="0" smtClean="0">
                <a:solidFill>
                  <a:srgbClr val="404040"/>
                </a:solidFill>
              </a:rPr>
              <a:t>28/07/2022</a:t>
            </a:r>
            <a:endParaRPr lang="it-IT" sz="1100" dirty="0">
              <a:solidFill>
                <a:srgbClr val="404040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9CC6538-8930-4B5E-8783-5BED0FFC535D}"/>
              </a:ext>
            </a:extLst>
          </p:cNvPr>
          <p:cNvSpPr txBox="1"/>
          <p:nvPr/>
        </p:nvSpPr>
        <p:spPr>
          <a:xfrm>
            <a:off x="7722964" y="4280542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dell’Accordo quadro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mesi + 6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Fornitura di autobus a metano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 servizi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connessi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opzionali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diverse caratteristiche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 dimensioni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alimentazione CNG e LNG,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pianale, etc.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412479"/>
            <a:ext cx="3600000" cy="2136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>
              <a:spcAft>
                <a:spcPts val="450"/>
              </a:spcAft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Fornitura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veicolo in configurazione base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comprensiva dei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seguenti servizi: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Trasporto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consegna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ricezione chiamate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Assistenza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garanzia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assistenza e fornitura di parti di ricambio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289991"/>
            <a:ext cx="6893998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personalizzazione del prodotto sulla base di esigenze sia standard che più specifiche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Modularità dei prodotti e dei servizi connessi alla fornitura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8973AF4-7712-479D-AE95-9E01D03C666F}"/>
              </a:ext>
            </a:extLst>
          </p:cNvPr>
          <p:cNvSpPr txBox="1"/>
          <p:nvPr/>
        </p:nvSpPr>
        <p:spPr>
          <a:xfrm>
            <a:off x="4586247" y="2760316"/>
            <a:ext cx="2479376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Due modalità di acquisto previste: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 per  acquisto senza personalizzazioni specifiche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Appalto specifico per acquisto con personalizzazioni specifiche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998028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Autobus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metano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4334827" y="2808671"/>
            <a:ext cx="219785" cy="307777"/>
            <a:chOff x="3511483" y="2808671"/>
            <a:chExt cx="219785" cy="307777"/>
          </a:xfrm>
        </p:grpSpPr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0126FEF3-3E33-416D-810D-4694AB4C61BD}"/>
                </a:ext>
              </a:extLst>
            </p:cNvPr>
            <p:cNvSpPr/>
            <p:nvPr/>
          </p:nvSpPr>
          <p:spPr>
            <a:xfrm>
              <a:off x="3517238" y="2850782"/>
              <a:ext cx="214030" cy="214030"/>
            </a:xfrm>
            <a:custGeom>
              <a:avLst/>
              <a:gdLst>
                <a:gd name="connsiteX0" fmla="*/ 76200 w 152400"/>
                <a:gd name="connsiteY0" fmla="*/ 14288 h 152400"/>
                <a:gd name="connsiteX1" fmla="*/ 138113 w 152400"/>
                <a:gd name="connsiteY1" fmla="*/ 76200 h 152400"/>
                <a:gd name="connsiteX2" fmla="*/ 76200 w 152400"/>
                <a:gd name="connsiteY2" fmla="*/ 138113 h 152400"/>
                <a:gd name="connsiteX3" fmla="*/ 14288 w 152400"/>
                <a:gd name="connsiteY3" fmla="*/ 76200 h 152400"/>
                <a:gd name="connsiteX4" fmla="*/ 76200 w 152400"/>
                <a:gd name="connsiteY4" fmla="*/ 14288 h 152400"/>
                <a:gd name="connsiteX5" fmla="*/ 76200 w 152400"/>
                <a:gd name="connsiteY5" fmla="*/ 0 h 152400"/>
                <a:gd name="connsiteX6" fmla="*/ 0 w 152400"/>
                <a:gd name="connsiteY6" fmla="*/ 76200 h 152400"/>
                <a:gd name="connsiteX7" fmla="*/ 76200 w 152400"/>
                <a:gd name="connsiteY7" fmla="*/ 152400 h 152400"/>
                <a:gd name="connsiteX8" fmla="*/ 152400 w 152400"/>
                <a:gd name="connsiteY8" fmla="*/ 76200 h 152400"/>
                <a:gd name="connsiteX9" fmla="*/ 76200 w 152400"/>
                <a:gd name="connsiteY9" fmla="*/ 0 h 152400"/>
                <a:gd name="connsiteX10" fmla="*/ 76200 w 152400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52400">
                  <a:moveTo>
                    <a:pt x="76200" y="14288"/>
                  </a:moveTo>
                  <a:cubicBezTo>
                    <a:pt x="110490" y="14288"/>
                    <a:pt x="138113" y="41910"/>
                    <a:pt x="138113" y="76200"/>
                  </a:cubicBezTo>
                  <a:cubicBezTo>
                    <a:pt x="138113" y="110490"/>
                    <a:pt x="110490" y="138113"/>
                    <a:pt x="76200" y="138113"/>
                  </a:cubicBezTo>
                  <a:cubicBezTo>
                    <a:pt x="41910" y="138113"/>
                    <a:pt x="14288" y="110490"/>
                    <a:pt x="14288" y="76200"/>
                  </a:cubicBezTo>
                  <a:cubicBezTo>
                    <a:pt x="14288" y="41910"/>
                    <a:pt x="41910" y="14288"/>
                    <a:pt x="76200" y="14288"/>
                  </a:cubicBezTo>
                  <a:moveTo>
                    <a:pt x="76200" y="0"/>
                  </a:moveTo>
                  <a:cubicBezTo>
                    <a:pt x="34290" y="0"/>
                    <a:pt x="0" y="34290"/>
                    <a:pt x="0" y="76200"/>
                  </a:cubicBezTo>
                  <a:cubicBezTo>
                    <a:pt x="0" y="118110"/>
                    <a:pt x="34290" y="152400"/>
                    <a:pt x="76200" y="152400"/>
                  </a:cubicBezTo>
                  <a:cubicBezTo>
                    <a:pt x="118110" y="152400"/>
                    <a:pt x="152400" y="118110"/>
                    <a:pt x="152400" y="76200"/>
                  </a:cubicBezTo>
                  <a:cubicBezTo>
                    <a:pt x="152400" y="34290"/>
                    <a:pt x="118110" y="0"/>
                    <a:pt x="76200" y="0"/>
                  </a:cubicBezTo>
                  <a:lnTo>
                    <a:pt x="76200" y="0"/>
                  </a:lnTo>
                  <a:close/>
                </a:path>
              </a:pathLst>
            </a:custGeom>
            <a:solidFill>
              <a:srgbClr val="313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FEDBB1E2-E8D5-4F94-BB24-7E53D7A156DC}"/>
                </a:ext>
              </a:extLst>
            </p:cNvPr>
            <p:cNvSpPr txBox="1"/>
            <p:nvPr/>
          </p:nvSpPr>
          <p:spPr>
            <a:xfrm>
              <a:off x="3511483" y="2808671"/>
              <a:ext cx="214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b="1" dirty="0">
                  <a:solidFill>
                    <a:srgbClr val="313840"/>
                  </a:solidFill>
                </a:rPr>
                <a:t>i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" name="Segnaposto immagine 5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5652839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 / Appalto specifico</a:t>
            </a: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7BD3FB93-4A04-45F2-9766-01B55FD5C9BE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44" name="Rettangolo con angoli arrotondati 40">
              <a:extLst>
                <a:ext uri="{FF2B5EF4-FFF2-40B4-BE49-F238E27FC236}">
                  <a16:creationId xmlns:a16="http://schemas.microsoft.com/office/drawing/2014/main" id="{7B9D3330-DB8D-40BC-9619-E2E13E6D24E6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BF75E47F-7161-4357-89F6-6C6F65F52A81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46" name="CasellaDiTesto 45">
                <a:hlinkClick r:id="rId5"/>
                <a:extLst>
                  <a:ext uri="{FF2B5EF4-FFF2-40B4-BE49-F238E27FC236}">
                    <a16:creationId xmlns:a16="http://schemas.microsoft.com/office/drawing/2014/main" id="{0B972FBD-8919-4D06-A0B3-897B9337C8BF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48" name="Elemento grafico 54">
                <a:extLst>
                  <a:ext uri="{FF2B5EF4-FFF2-40B4-BE49-F238E27FC236}">
                    <a16:creationId xmlns:a16="http://schemas.microsoft.com/office/drawing/2014/main" id="{882CE995-534F-474D-88A7-BCA5FC40F0DE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63" name="Figura a mano libera: forma 44">
                  <a:extLst>
                    <a:ext uri="{FF2B5EF4-FFF2-40B4-BE49-F238E27FC236}">
                      <a16:creationId xmlns:a16="http://schemas.microsoft.com/office/drawing/2014/main" id="{B61B25BB-3313-4728-BF92-B1DBE3CA3B4E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4" name="Figura a mano libera: forma 45">
                  <a:extLst>
                    <a:ext uri="{FF2B5EF4-FFF2-40B4-BE49-F238E27FC236}">
                      <a16:creationId xmlns:a16="http://schemas.microsoft.com/office/drawing/2014/main" id="{E20ADCBF-FDD5-4991-AB47-1846D30E073F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5" name="Rettangolo con angoli arrotondati 47">
            <a:hlinkClick r:id="rId6"/>
            <a:extLst>
              <a:ext uri="{FF2B5EF4-FFF2-40B4-BE49-F238E27FC236}">
                <a16:creationId xmlns:a16="http://schemas.microsoft.com/office/drawing/2014/main" id="{DF35A593-9C3B-4973-BE2E-24BCA89B4A9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8266949" y="3181880"/>
            <a:ext cx="19852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100" dirty="0">
                <a:solidFill>
                  <a:srgbClr val="313840"/>
                </a:solidFill>
                <a:latin typeface="+mj-lt"/>
              </a:rPr>
              <a:t>Veicoli, mobilità e </a:t>
            </a:r>
            <a:r>
              <a:rPr lang="it-IT" sz="1100" dirty="0" smtClean="0">
                <a:solidFill>
                  <a:srgbClr val="313840"/>
                </a:solidFill>
                <a:latin typeface="+mj-lt"/>
              </a:rPr>
              <a:t>trasporti</a:t>
            </a:r>
            <a:endParaRPr lang="it-IT" sz="1100" dirty="0">
              <a:solidFill>
                <a:srgbClr val="313840"/>
              </a:solidFill>
              <a:latin typeface="+mj-lt"/>
            </a:endParaRPr>
          </a:p>
        </p:txBody>
      </p:sp>
      <p:pic>
        <p:nvPicPr>
          <p:cNvPr id="49" name="Elemento grafico 5">
            <a:extLst>
              <a:ext uri="{FF2B5EF4-FFF2-40B4-BE49-F238E27FC236}">
                <a16:creationId xmlns:a16="http://schemas.microsoft.com/office/drawing/2014/main" id="{53C85FCD-E78C-4EE6-A9BA-69E69F949F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79" y="3081600"/>
            <a:ext cx="462170" cy="4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19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Autobus </a:t>
            </a:r>
            <a:r>
              <a:rPr lang="it-IT" dirty="0" smtClean="0"/>
              <a:t>a metano </a:t>
            </a:r>
            <a:r>
              <a:rPr lang="it-IT" dirty="0"/>
              <a:t>1 (2/2)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39466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667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501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Autobus suburbani corti CNG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28/07/2022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15/09/2022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Iveco 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</a:rPr>
                        <a:t>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8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Autobus suburbani medio-lunghi CNG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28/07/2022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26/01/2024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Iveco S.p.A.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Otokar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Europe SAS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Industria Italiana Autobus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43738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suburbani lunghi CNG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28/07/2022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26/01/2024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Iveco S.p.A.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Otokar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Europe SAS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Industria Italiana Autobus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43738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autosnodati suburbani CNG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28/07/2022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26/01/2024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Iveco S.p.A.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Otokar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Europe SAS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Industria Italiana Autobus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45836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suburbani medio-lunghi LNG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43738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Fornitura di Autobus suburbani lunghi LNG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28/07/2022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26/01/2024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Industria Italiana Autobus S.p.A.</a:t>
                      </a: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36664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Fornitura di Autobus extraurbani lunghi CNG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28/07/2022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26/01/2024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Iveco S.p.A.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Otokar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Europe SAS</a:t>
                      </a: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865060"/>
                  </a:ext>
                </a:extLst>
              </a:tr>
              <a:tr h="36664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Fornitura di Autobus extraurbani lunghi LNG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28/07/2022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26/01/2024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Italscania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966185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6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31CDC06-4835-467A-995F-2716A827F0DD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8" name="Picture 14" descr="Anteprima immagine">
            <a:extLst>
              <a:ext uri="{FF2B5EF4-FFF2-40B4-BE49-F238E27FC236}">
                <a16:creationId xmlns:a16="http://schemas.microsoft.com/office/drawing/2014/main" id="{B5D6431C-5D08-45A4-A8CE-E3AAA029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18F5CF85-84F6-42FC-A155-198386846A27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8" descr="Anteprima immagine">
            <a:extLst>
              <a:ext uri="{FF2B5EF4-FFF2-40B4-BE49-F238E27FC236}">
                <a16:creationId xmlns:a16="http://schemas.microsoft.com/office/drawing/2014/main" id="{9523AA1E-339B-4F85-BFAC-F2193F5D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DFE9FE4-8CE9-4D90-9613-FAE1EE84EB57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3EBA89B-8AF2-4CE4-850B-B4A941F9D272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0" descr="Anteprima immagine">
            <a:extLst>
              <a:ext uri="{FF2B5EF4-FFF2-40B4-BE49-F238E27FC236}">
                <a16:creationId xmlns:a16="http://schemas.microsoft.com/office/drawing/2014/main" id="{6E549691-75DC-48EA-962C-24AF5537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485C205-625F-4238-954D-01EBA7AB8C61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8" descr="Anteprima immagine">
            <a:extLst>
              <a:ext uri="{FF2B5EF4-FFF2-40B4-BE49-F238E27FC236}">
                <a16:creationId xmlns:a16="http://schemas.microsoft.com/office/drawing/2014/main" id="{B6BB668D-1123-4685-9B4A-B2A000CA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8EF5CE7A-FDB4-482B-8135-2B9CC6D318E9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2" descr="Anteprima immagine">
            <a:extLst>
              <a:ext uri="{FF2B5EF4-FFF2-40B4-BE49-F238E27FC236}">
                <a16:creationId xmlns:a16="http://schemas.microsoft.com/office/drawing/2014/main" id="{CBBF36BD-DE77-49C9-A91F-1F35A0E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B3D050A-7D11-4CC0-B966-CC431F9BE602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16" descr="Anteprima immagine">
            <a:extLst>
              <a:ext uri="{FF2B5EF4-FFF2-40B4-BE49-F238E27FC236}">
                <a16:creationId xmlns:a16="http://schemas.microsoft.com/office/drawing/2014/main" id="{229AEFB1-4A9F-4CB4-9C80-43786449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1C117BE0-9675-4862-BD94-C31FC74C443E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6" name="Picture 14" descr="Anteprima immagine">
            <a:extLst>
              <a:ext uri="{FF2B5EF4-FFF2-40B4-BE49-F238E27FC236}">
                <a16:creationId xmlns:a16="http://schemas.microsoft.com/office/drawing/2014/main" id="{B5D6431C-5D08-45A4-A8CE-E3AAA029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21" y="4015705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243562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301664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352862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450071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492118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529279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Anteprima immagine">
            <a:extLst>
              <a:ext uri="{FF2B5EF4-FFF2-40B4-BE49-F238E27FC236}">
                <a16:creationId xmlns:a16="http://schemas.microsoft.com/office/drawing/2014/main" id="{6E549691-75DC-48EA-962C-24AF5537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199942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07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22964" y="4882817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120 mesi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237128"/>
            <a:ext cx="2376264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2"/>
              </a:rPr>
              <a:t>Scheda riassuntiva ordine diretto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3"/>
              </a:rPr>
              <a:t>Scheda riassuntiva appalto specifico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727870" y="3919324"/>
            <a:ext cx="188236" cy="200846"/>
            <a:chOff x="3060700" y="4723156"/>
            <a:chExt cx="1401951" cy="1495873"/>
          </a:xfrm>
        </p:grpSpPr>
        <p:sp>
          <p:nvSpPr>
            <p:cNvPr id="5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5" name="Rettangolo con angoli arrotondati 54">
            <a:extLst>
              <a:ext uri="{FF2B5EF4-FFF2-40B4-BE49-F238E27FC236}">
                <a16:creationId xmlns:a16="http://schemas.microsoft.com/office/drawing/2014/main" id="{E7C5642C-E01A-4FAC-B085-64FD1F4A76E1}"/>
              </a:ext>
            </a:extLst>
          </p:cNvPr>
          <p:cNvSpPr/>
          <p:nvPr/>
        </p:nvSpPr>
        <p:spPr>
          <a:xfrm>
            <a:off x="4163235" y="2704561"/>
            <a:ext cx="2986290" cy="1190658"/>
          </a:xfrm>
          <a:prstGeom prst="roundRect">
            <a:avLst>
              <a:gd name="adj" fmla="val 5018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Autobus extraurbani 1 (1/2)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4BECAC2-0645-40D6-B10C-83E6B4308A7C}"/>
              </a:ext>
            </a:extLst>
          </p:cNvPr>
          <p:cNvSpPr txBox="1"/>
          <p:nvPr/>
        </p:nvSpPr>
        <p:spPr>
          <a:xfrm>
            <a:off x="9291680" y="3642596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6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CD4AB0F-C69A-47B0-B7B4-A9002D1AC72A}"/>
              </a:ext>
            </a:extLst>
          </p:cNvPr>
          <p:cNvSpPr txBox="1"/>
          <p:nvPr/>
        </p:nvSpPr>
        <p:spPr>
          <a:xfrm>
            <a:off x="7722964" y="3647491"/>
            <a:ext cx="1450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404040"/>
                </a:solidFill>
              </a:rPr>
              <a:t>Attiva dal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rgbClr val="404040"/>
                </a:solidFill>
              </a:rPr>
              <a:t>21/04/2021</a:t>
            </a:r>
            <a:endParaRPr lang="it-IT" sz="1100" dirty="0">
              <a:solidFill>
                <a:srgbClr val="404040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9CC6538-8930-4B5E-8783-5BED0FFC535D}"/>
              </a:ext>
            </a:extLst>
          </p:cNvPr>
          <p:cNvSpPr txBox="1"/>
          <p:nvPr/>
        </p:nvSpPr>
        <p:spPr>
          <a:xfrm>
            <a:off x="7722964" y="4280542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dell’Accordo quadro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mesi + 6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autobus extraurbani, interurbani e da turismo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412479"/>
            <a:ext cx="3600000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Autobus extraurbani, interurbani, turismo con servizi inclusi: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Trasporto e consegna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ricezione chiamate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Garanzie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Rete di assistenza e fornitura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 di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ricambio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opzionali e personalizzazioni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289991"/>
            <a:ext cx="6893998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personalizzazione del prodotto sulla base di esigenze sia standard che più specifiche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Modularità dei prodotti e dei servizi connessi alla fornitura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8973AF4-7712-479D-AE95-9E01D03C666F}"/>
              </a:ext>
            </a:extLst>
          </p:cNvPr>
          <p:cNvSpPr txBox="1"/>
          <p:nvPr/>
        </p:nvSpPr>
        <p:spPr>
          <a:xfrm>
            <a:off x="4586247" y="2760316"/>
            <a:ext cx="2479376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Due modalità di acquisto previste: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 per  acquisto senza personalizzazioni specifiche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Appalto specifico per acquisto con personalizzazioni specifiche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998028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Autobus extraurbani 1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4334827" y="2808671"/>
            <a:ext cx="219785" cy="307777"/>
            <a:chOff x="3511483" y="2808671"/>
            <a:chExt cx="219785" cy="307777"/>
          </a:xfrm>
        </p:grpSpPr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0126FEF3-3E33-416D-810D-4694AB4C61BD}"/>
                </a:ext>
              </a:extLst>
            </p:cNvPr>
            <p:cNvSpPr/>
            <p:nvPr/>
          </p:nvSpPr>
          <p:spPr>
            <a:xfrm>
              <a:off x="3517238" y="2850782"/>
              <a:ext cx="214030" cy="214030"/>
            </a:xfrm>
            <a:custGeom>
              <a:avLst/>
              <a:gdLst>
                <a:gd name="connsiteX0" fmla="*/ 76200 w 152400"/>
                <a:gd name="connsiteY0" fmla="*/ 14288 h 152400"/>
                <a:gd name="connsiteX1" fmla="*/ 138113 w 152400"/>
                <a:gd name="connsiteY1" fmla="*/ 76200 h 152400"/>
                <a:gd name="connsiteX2" fmla="*/ 76200 w 152400"/>
                <a:gd name="connsiteY2" fmla="*/ 138113 h 152400"/>
                <a:gd name="connsiteX3" fmla="*/ 14288 w 152400"/>
                <a:gd name="connsiteY3" fmla="*/ 76200 h 152400"/>
                <a:gd name="connsiteX4" fmla="*/ 76200 w 152400"/>
                <a:gd name="connsiteY4" fmla="*/ 14288 h 152400"/>
                <a:gd name="connsiteX5" fmla="*/ 76200 w 152400"/>
                <a:gd name="connsiteY5" fmla="*/ 0 h 152400"/>
                <a:gd name="connsiteX6" fmla="*/ 0 w 152400"/>
                <a:gd name="connsiteY6" fmla="*/ 76200 h 152400"/>
                <a:gd name="connsiteX7" fmla="*/ 76200 w 152400"/>
                <a:gd name="connsiteY7" fmla="*/ 152400 h 152400"/>
                <a:gd name="connsiteX8" fmla="*/ 152400 w 152400"/>
                <a:gd name="connsiteY8" fmla="*/ 76200 h 152400"/>
                <a:gd name="connsiteX9" fmla="*/ 76200 w 152400"/>
                <a:gd name="connsiteY9" fmla="*/ 0 h 152400"/>
                <a:gd name="connsiteX10" fmla="*/ 76200 w 152400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52400">
                  <a:moveTo>
                    <a:pt x="76200" y="14288"/>
                  </a:moveTo>
                  <a:cubicBezTo>
                    <a:pt x="110490" y="14288"/>
                    <a:pt x="138113" y="41910"/>
                    <a:pt x="138113" y="76200"/>
                  </a:cubicBezTo>
                  <a:cubicBezTo>
                    <a:pt x="138113" y="110490"/>
                    <a:pt x="110490" y="138113"/>
                    <a:pt x="76200" y="138113"/>
                  </a:cubicBezTo>
                  <a:cubicBezTo>
                    <a:pt x="41910" y="138113"/>
                    <a:pt x="14288" y="110490"/>
                    <a:pt x="14288" y="76200"/>
                  </a:cubicBezTo>
                  <a:cubicBezTo>
                    <a:pt x="14288" y="41910"/>
                    <a:pt x="41910" y="14288"/>
                    <a:pt x="76200" y="14288"/>
                  </a:cubicBezTo>
                  <a:moveTo>
                    <a:pt x="76200" y="0"/>
                  </a:moveTo>
                  <a:cubicBezTo>
                    <a:pt x="34290" y="0"/>
                    <a:pt x="0" y="34290"/>
                    <a:pt x="0" y="76200"/>
                  </a:cubicBezTo>
                  <a:cubicBezTo>
                    <a:pt x="0" y="118110"/>
                    <a:pt x="34290" y="152400"/>
                    <a:pt x="76200" y="152400"/>
                  </a:cubicBezTo>
                  <a:cubicBezTo>
                    <a:pt x="118110" y="152400"/>
                    <a:pt x="152400" y="118110"/>
                    <a:pt x="152400" y="76200"/>
                  </a:cubicBezTo>
                  <a:cubicBezTo>
                    <a:pt x="152400" y="34290"/>
                    <a:pt x="118110" y="0"/>
                    <a:pt x="76200" y="0"/>
                  </a:cubicBezTo>
                  <a:lnTo>
                    <a:pt x="76200" y="0"/>
                  </a:lnTo>
                  <a:close/>
                </a:path>
              </a:pathLst>
            </a:custGeom>
            <a:solidFill>
              <a:srgbClr val="313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FEDBB1E2-E8D5-4F94-BB24-7E53D7A156DC}"/>
                </a:ext>
              </a:extLst>
            </p:cNvPr>
            <p:cNvSpPr txBox="1"/>
            <p:nvPr/>
          </p:nvSpPr>
          <p:spPr>
            <a:xfrm>
              <a:off x="3511483" y="2808671"/>
              <a:ext cx="214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b="1" dirty="0">
                  <a:solidFill>
                    <a:srgbClr val="313840"/>
                  </a:solidFill>
                </a:rPr>
                <a:t>i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" name="Segnaposto immagine 5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5652839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 / Appalto specifico</a:t>
            </a: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7BD3FB93-4A04-45F2-9766-01B55FD5C9BE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44" name="Rettangolo con angoli arrotondati 40">
              <a:extLst>
                <a:ext uri="{FF2B5EF4-FFF2-40B4-BE49-F238E27FC236}">
                  <a16:creationId xmlns:a16="http://schemas.microsoft.com/office/drawing/2014/main" id="{7B9D3330-DB8D-40BC-9619-E2E13E6D24E6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BF75E47F-7161-4357-89F6-6C6F65F52A81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46" name="CasellaDiTesto 45">
                <a:hlinkClick r:id="rId5"/>
                <a:extLst>
                  <a:ext uri="{FF2B5EF4-FFF2-40B4-BE49-F238E27FC236}">
                    <a16:creationId xmlns:a16="http://schemas.microsoft.com/office/drawing/2014/main" id="{0B972FBD-8919-4D06-A0B3-897B9337C8BF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48" name="Elemento grafico 54">
                <a:extLst>
                  <a:ext uri="{FF2B5EF4-FFF2-40B4-BE49-F238E27FC236}">
                    <a16:creationId xmlns:a16="http://schemas.microsoft.com/office/drawing/2014/main" id="{882CE995-534F-474D-88A7-BCA5FC40F0DE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63" name="Figura a mano libera: forma 44">
                  <a:extLst>
                    <a:ext uri="{FF2B5EF4-FFF2-40B4-BE49-F238E27FC236}">
                      <a16:creationId xmlns:a16="http://schemas.microsoft.com/office/drawing/2014/main" id="{B61B25BB-3313-4728-BF92-B1DBE3CA3B4E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4" name="Figura a mano libera: forma 45">
                  <a:extLst>
                    <a:ext uri="{FF2B5EF4-FFF2-40B4-BE49-F238E27FC236}">
                      <a16:creationId xmlns:a16="http://schemas.microsoft.com/office/drawing/2014/main" id="{E20ADCBF-FDD5-4991-AB47-1846D30E073F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5" name="Rettangolo con angoli arrotondati 47">
            <a:hlinkClick r:id="rId6"/>
            <a:extLst>
              <a:ext uri="{FF2B5EF4-FFF2-40B4-BE49-F238E27FC236}">
                <a16:creationId xmlns:a16="http://schemas.microsoft.com/office/drawing/2014/main" id="{DF35A593-9C3B-4973-BE2E-24BCA89B4A9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8266949" y="3181880"/>
            <a:ext cx="19852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100" dirty="0">
                <a:solidFill>
                  <a:srgbClr val="313840"/>
                </a:solidFill>
                <a:latin typeface="+mj-lt"/>
              </a:rPr>
              <a:t>Veicoli, mobilità e </a:t>
            </a:r>
            <a:r>
              <a:rPr lang="it-IT" sz="1100" dirty="0" smtClean="0">
                <a:solidFill>
                  <a:srgbClr val="313840"/>
                </a:solidFill>
                <a:latin typeface="+mj-lt"/>
              </a:rPr>
              <a:t>trasporti</a:t>
            </a:r>
            <a:endParaRPr lang="it-IT" sz="1100" dirty="0">
              <a:solidFill>
                <a:srgbClr val="313840"/>
              </a:solidFill>
              <a:latin typeface="+mj-lt"/>
            </a:endParaRPr>
          </a:p>
        </p:txBody>
      </p:sp>
      <p:pic>
        <p:nvPicPr>
          <p:cNvPr id="49" name="Elemento grafico 5">
            <a:extLst>
              <a:ext uri="{FF2B5EF4-FFF2-40B4-BE49-F238E27FC236}">
                <a16:creationId xmlns:a16="http://schemas.microsoft.com/office/drawing/2014/main" id="{53C85FCD-E78C-4EE6-A9BA-69E69F949F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79" y="3081600"/>
            <a:ext cx="462170" cy="4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41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Autobus extraurbani 1 (2/2)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35055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7179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Autobus interurbani 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corti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21/04/2021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21/04/2023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</a:rPr>
                        <a:t>MMI SP. Z O.O.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</a:rPr>
                        <a:t>Evobus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</a:rPr>
                        <a:t> Italia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</a:rPr>
                        <a:t>Iveco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0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Autobus interurbani medi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</a:rPr>
                        <a:t>21/04/2021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06/12/2022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Otokar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Europe SAS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Iveco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Tekne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45960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turismo lunghi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21/04/2021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05/09/2022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Irizar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S.r.l.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Evobus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Iveco S.p.A.</a:t>
                      </a: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extraurbani medio-lunghi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21/04/2021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06/06/2022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Iveco S.p.A.</a:t>
                      </a: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57458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extraurbani lunghi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18/06/2021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08/06/2022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Iveco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Solaris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Bus &amp; Coach S.A.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Man Truck &amp; Bus Italia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Evobus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45960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extraurbani lunghi </a:t>
                      </a:r>
                      <a:r>
                        <a:rPr lang="it-IT" sz="1000" b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entry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01/07/2021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01/01/2023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Iveco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Solaris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Bus &amp; Coach S.A.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Evobus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</a:t>
                      </a: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6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78" y="207001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31CDC06-4835-467A-995F-2716A827F0DD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8" name="Picture 14" descr="Anteprima immagine">
            <a:extLst>
              <a:ext uri="{FF2B5EF4-FFF2-40B4-BE49-F238E27FC236}">
                <a16:creationId xmlns:a16="http://schemas.microsoft.com/office/drawing/2014/main" id="{B5D6431C-5D08-45A4-A8CE-E3AAA029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18F5CF85-84F6-42FC-A155-198386846A27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8" descr="Anteprima immagine">
            <a:extLst>
              <a:ext uri="{FF2B5EF4-FFF2-40B4-BE49-F238E27FC236}">
                <a16:creationId xmlns:a16="http://schemas.microsoft.com/office/drawing/2014/main" id="{9523AA1E-339B-4F85-BFAC-F2193F5D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DFE9FE4-8CE9-4D90-9613-FAE1EE84EB57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3EBA89B-8AF2-4CE4-850B-B4A941F9D272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0" descr="Anteprima immagine">
            <a:extLst>
              <a:ext uri="{FF2B5EF4-FFF2-40B4-BE49-F238E27FC236}">
                <a16:creationId xmlns:a16="http://schemas.microsoft.com/office/drawing/2014/main" id="{6E549691-75DC-48EA-962C-24AF5537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485C205-625F-4238-954D-01EBA7AB8C61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8" descr="Anteprima immagine">
            <a:extLst>
              <a:ext uri="{FF2B5EF4-FFF2-40B4-BE49-F238E27FC236}">
                <a16:creationId xmlns:a16="http://schemas.microsoft.com/office/drawing/2014/main" id="{B6BB668D-1123-4685-9B4A-B2A000CA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8EF5CE7A-FDB4-482B-8135-2B9CC6D318E9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2" descr="Anteprima immagine">
            <a:extLst>
              <a:ext uri="{FF2B5EF4-FFF2-40B4-BE49-F238E27FC236}">
                <a16:creationId xmlns:a16="http://schemas.microsoft.com/office/drawing/2014/main" id="{CBBF36BD-DE77-49C9-A91F-1F35A0E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B3D050A-7D11-4CC0-B966-CC431F9BE602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16" descr="Anteprima immagine">
            <a:extLst>
              <a:ext uri="{FF2B5EF4-FFF2-40B4-BE49-F238E27FC236}">
                <a16:creationId xmlns:a16="http://schemas.microsoft.com/office/drawing/2014/main" id="{229AEFB1-4A9F-4CB4-9C80-43786449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1C117BE0-9675-4862-BD94-C31FC74C443E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10" descr="Anteprima immagine">
            <a:extLst>
              <a:ext uri="{FF2B5EF4-FFF2-40B4-BE49-F238E27FC236}">
                <a16:creationId xmlns:a16="http://schemas.microsoft.com/office/drawing/2014/main" id="{6E549691-75DC-48EA-962C-24AF5537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660" y="264332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Anteprima immagine">
            <a:extLst>
              <a:ext uri="{FF2B5EF4-FFF2-40B4-BE49-F238E27FC236}">
                <a16:creationId xmlns:a16="http://schemas.microsoft.com/office/drawing/2014/main" id="{CBBF36BD-DE77-49C9-A91F-1F35A0E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94" y="3153655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Anteprima immagine">
            <a:extLst>
              <a:ext uri="{FF2B5EF4-FFF2-40B4-BE49-F238E27FC236}">
                <a16:creationId xmlns:a16="http://schemas.microsoft.com/office/drawing/2014/main" id="{CBBF36BD-DE77-49C9-A91F-1F35A0E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08" y="360760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Anteprima immagine">
            <a:extLst>
              <a:ext uri="{FF2B5EF4-FFF2-40B4-BE49-F238E27FC236}">
                <a16:creationId xmlns:a16="http://schemas.microsoft.com/office/drawing/2014/main" id="{CBBF36BD-DE77-49C9-A91F-1F35A0E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77" y="413028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91" y="473702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71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22964" y="4882817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120 mesi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727870" y="3919324"/>
            <a:ext cx="188236" cy="200846"/>
            <a:chOff x="3060700" y="4723156"/>
            <a:chExt cx="1401951" cy="1495873"/>
          </a:xfrm>
        </p:grpSpPr>
        <p:sp>
          <p:nvSpPr>
            <p:cNvPr id="5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Autobus </a:t>
            </a:r>
            <a:r>
              <a:rPr lang="it-IT" dirty="0" smtClean="0"/>
              <a:t>urbani </a:t>
            </a:r>
            <a:r>
              <a:rPr lang="it-IT" dirty="0"/>
              <a:t>1 (1/2)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4BECAC2-0645-40D6-B10C-83E6B4308A7C}"/>
              </a:ext>
            </a:extLst>
          </p:cNvPr>
          <p:cNvSpPr txBox="1"/>
          <p:nvPr/>
        </p:nvSpPr>
        <p:spPr>
          <a:xfrm>
            <a:off x="9291680" y="3642596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8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CD4AB0F-C69A-47B0-B7B4-A9002D1AC72A}"/>
              </a:ext>
            </a:extLst>
          </p:cNvPr>
          <p:cNvSpPr txBox="1"/>
          <p:nvPr/>
        </p:nvSpPr>
        <p:spPr>
          <a:xfrm>
            <a:off x="7722964" y="3647491"/>
            <a:ext cx="1450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404040"/>
                </a:solidFill>
              </a:rPr>
              <a:t>Attiva dal</a:t>
            </a:r>
          </a:p>
          <a:p>
            <a:pPr>
              <a:spcAft>
                <a:spcPts val="450"/>
              </a:spcAft>
            </a:pPr>
            <a:r>
              <a:rPr lang="it-IT" dirty="0" smtClean="0">
                <a:solidFill>
                  <a:srgbClr val="404040"/>
                </a:solidFill>
              </a:rPr>
              <a:t>04/08/2021</a:t>
            </a:r>
            <a:endParaRPr lang="it-IT" sz="1100" dirty="0">
              <a:solidFill>
                <a:srgbClr val="404040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9CC6538-8930-4B5E-8783-5BED0FFC535D}"/>
              </a:ext>
            </a:extLst>
          </p:cNvPr>
          <p:cNvSpPr txBox="1"/>
          <p:nvPr/>
        </p:nvSpPr>
        <p:spPr>
          <a:xfrm>
            <a:off x="7722964" y="4280542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dell’Accordo quadro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mesi + 6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autobus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urbani, con servizi connessi e opzionali.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412479"/>
            <a:ext cx="4633117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Autobus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urbani con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inclusi: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Trasporto e consegna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ricezione chiamate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Garanzie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Rete di assistenza e fornitura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 di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ricambio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opzionali e personalizzazioni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289991"/>
            <a:ext cx="6893998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personalizzazione del prodotto sulla base di esigenze sia standard che più specifiche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Modularità dei prodotti e dei servizi connessi alla fornitura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998028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Autobus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urbani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" name="Segnaposto immagine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5652839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 / Appalto specifico</a:t>
            </a: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7BD3FB93-4A04-45F2-9766-01B55FD5C9BE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44" name="Rettangolo con angoli arrotondati 40">
              <a:extLst>
                <a:ext uri="{FF2B5EF4-FFF2-40B4-BE49-F238E27FC236}">
                  <a16:creationId xmlns:a16="http://schemas.microsoft.com/office/drawing/2014/main" id="{7B9D3330-DB8D-40BC-9619-E2E13E6D24E6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BF75E47F-7161-4357-89F6-6C6F65F52A81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46" name="CasellaDiTesto 45">
                <a:hlinkClick r:id="rId3"/>
                <a:extLst>
                  <a:ext uri="{FF2B5EF4-FFF2-40B4-BE49-F238E27FC236}">
                    <a16:creationId xmlns:a16="http://schemas.microsoft.com/office/drawing/2014/main" id="{0B972FBD-8919-4D06-A0B3-897B9337C8BF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48" name="Elemento grafico 54">
                <a:extLst>
                  <a:ext uri="{FF2B5EF4-FFF2-40B4-BE49-F238E27FC236}">
                    <a16:creationId xmlns:a16="http://schemas.microsoft.com/office/drawing/2014/main" id="{882CE995-534F-474D-88A7-BCA5FC40F0DE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63" name="Figura a mano libera: forma 44">
                  <a:extLst>
                    <a:ext uri="{FF2B5EF4-FFF2-40B4-BE49-F238E27FC236}">
                      <a16:creationId xmlns:a16="http://schemas.microsoft.com/office/drawing/2014/main" id="{B61B25BB-3313-4728-BF92-B1DBE3CA3B4E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4" name="Figura a mano libera: forma 45">
                  <a:extLst>
                    <a:ext uri="{FF2B5EF4-FFF2-40B4-BE49-F238E27FC236}">
                      <a16:creationId xmlns:a16="http://schemas.microsoft.com/office/drawing/2014/main" id="{E20ADCBF-FDD5-4991-AB47-1846D30E073F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5" name="Rettangolo con angoli arrotondati 47">
            <a:hlinkClick r:id="rId4"/>
            <a:extLst>
              <a:ext uri="{FF2B5EF4-FFF2-40B4-BE49-F238E27FC236}">
                <a16:creationId xmlns:a16="http://schemas.microsoft.com/office/drawing/2014/main" id="{DF35A593-9C3B-4973-BE2E-24BCA89B4A9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8266949" y="3181880"/>
            <a:ext cx="19852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100" dirty="0">
                <a:solidFill>
                  <a:srgbClr val="313840"/>
                </a:solidFill>
                <a:latin typeface="+mj-lt"/>
              </a:rPr>
              <a:t>Veicoli, mobilità e </a:t>
            </a:r>
            <a:r>
              <a:rPr lang="it-IT" sz="1100" dirty="0" smtClean="0">
                <a:solidFill>
                  <a:srgbClr val="313840"/>
                </a:solidFill>
                <a:latin typeface="+mj-lt"/>
              </a:rPr>
              <a:t>trasporti</a:t>
            </a:r>
            <a:endParaRPr lang="it-IT" sz="1100" dirty="0">
              <a:solidFill>
                <a:srgbClr val="313840"/>
              </a:solidFill>
              <a:latin typeface="+mj-lt"/>
            </a:endParaRPr>
          </a:p>
        </p:txBody>
      </p:sp>
      <p:pic>
        <p:nvPicPr>
          <p:cNvPr id="49" name="Elemento grafico 5">
            <a:extLst>
              <a:ext uri="{FF2B5EF4-FFF2-40B4-BE49-F238E27FC236}">
                <a16:creationId xmlns:a16="http://schemas.microsoft.com/office/drawing/2014/main" id="{53C85FCD-E78C-4EE6-A9BA-69E69F949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79" y="3081600"/>
            <a:ext cx="462170" cy="462170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237128"/>
            <a:ext cx="2376264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6"/>
              </a:rPr>
              <a:t>Scheda riassuntiva ordine diretto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7"/>
              </a:rPr>
              <a:t>Scheda riassuntiva appalto specifico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64081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Autobus </a:t>
            </a:r>
            <a:r>
              <a:rPr lang="it-IT" dirty="0" smtClean="0"/>
              <a:t>urbani </a:t>
            </a:r>
            <a:r>
              <a:rPr lang="it-IT" dirty="0"/>
              <a:t>1 (2/2)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529033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7752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308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Autobus urbani corti diesel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04/08/2021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26/07/2022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OFFICINE MIRANDOLA VEICOLI INDUSTRIALI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INDUSTRIA ITALIANA AUTOBUS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32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Autobus urbani corti full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electric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04/08/2021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26/09/2022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RAMPINI CARLO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KARSAN EUROPE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52430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urbani medio-lunghi metano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04/08/2021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06/04/2022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ITALSCANIA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INDUSTRIA ITALIANA AUTOBUS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Otokar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Europe Sas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91779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urbani lunghi diesel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04/08/2021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02/02/2023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IVECO S.p.A.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MAN TRUCK &amp; BUS ITALIA S.p.A.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PL 5240015630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EVOBUS ITALIA S.p.A.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INDUSTRIA ITALIANA AUTOBUS S.p.A.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Otokar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Europe Sas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78663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urbani lunghi metano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04/08/2021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02/02/2023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IVECO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ITALSCANIA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MAN TRUCK &amp; BUS ITALIA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INDUSTRIA ITALIANA AUTOBUS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Otokar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Europe Sas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41232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urbani lunghi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mild-hybrid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04/08/2021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26/09/2022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MAN TRUCK &amp; BUS ITALIA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EVOBUS ITALIA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28620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 urbani lunghi full-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hybrid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04/08/2021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02/02/2023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PL 5240015630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569217"/>
                  </a:ext>
                </a:extLst>
              </a:tr>
              <a:tr h="91779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Autobus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urbani lunghi full </a:t>
                      </a:r>
                      <a:r>
                        <a:rPr lang="it-IT" sz="1000" b="0" kern="1200" baseline="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04/08/2021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02/02/2023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IVECO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MAN TRUCK &amp; BUS ITALIA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PL 5240015630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EVOBUS ITALIA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Otokar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Europe Sas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KARSAN EUROPE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221093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6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31CDC06-4835-467A-995F-2716A827F0DD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8" name="Picture 14" descr="Anteprima immagine">
            <a:extLst>
              <a:ext uri="{FF2B5EF4-FFF2-40B4-BE49-F238E27FC236}">
                <a16:creationId xmlns:a16="http://schemas.microsoft.com/office/drawing/2014/main" id="{B5D6431C-5D08-45A4-A8CE-E3AAA029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18F5CF85-84F6-42FC-A155-198386846A27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8" descr="Anteprima immagine">
            <a:extLst>
              <a:ext uri="{FF2B5EF4-FFF2-40B4-BE49-F238E27FC236}">
                <a16:creationId xmlns:a16="http://schemas.microsoft.com/office/drawing/2014/main" id="{9523AA1E-339B-4F85-BFAC-F2193F5D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DFE9FE4-8CE9-4D90-9613-FAE1EE84EB57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3EBA89B-8AF2-4CE4-850B-B4A941F9D272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0" descr="Anteprima immagine">
            <a:extLst>
              <a:ext uri="{FF2B5EF4-FFF2-40B4-BE49-F238E27FC236}">
                <a16:creationId xmlns:a16="http://schemas.microsoft.com/office/drawing/2014/main" id="{6E549691-75DC-48EA-962C-24AF5537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485C205-625F-4238-954D-01EBA7AB8C61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8" descr="Anteprima immagine">
            <a:extLst>
              <a:ext uri="{FF2B5EF4-FFF2-40B4-BE49-F238E27FC236}">
                <a16:creationId xmlns:a16="http://schemas.microsoft.com/office/drawing/2014/main" id="{B6BB668D-1123-4685-9B4A-B2A000CA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8EF5CE7A-FDB4-482B-8135-2B9CC6D318E9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2" descr="Anteprima immagine">
            <a:extLst>
              <a:ext uri="{FF2B5EF4-FFF2-40B4-BE49-F238E27FC236}">
                <a16:creationId xmlns:a16="http://schemas.microsoft.com/office/drawing/2014/main" id="{CBBF36BD-DE77-49C9-A91F-1F35A0E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B3D050A-7D11-4CC0-B966-CC431F9BE602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16" descr="Anteprima immagine">
            <a:extLst>
              <a:ext uri="{FF2B5EF4-FFF2-40B4-BE49-F238E27FC236}">
                <a16:creationId xmlns:a16="http://schemas.microsoft.com/office/drawing/2014/main" id="{229AEFB1-4A9F-4CB4-9C80-43786449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1C117BE0-9675-4862-BD94-C31FC74C443E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378063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468963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566769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2DCBD6D3-373A-4344-A5D8-70DFB38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633540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Anteprima immagine">
            <a:extLst>
              <a:ext uri="{FF2B5EF4-FFF2-40B4-BE49-F238E27FC236}">
                <a16:creationId xmlns:a16="http://schemas.microsoft.com/office/drawing/2014/main" id="{6E549691-75DC-48EA-962C-24AF5537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304618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Anteprima immagine">
            <a:extLst>
              <a:ext uri="{FF2B5EF4-FFF2-40B4-BE49-F238E27FC236}">
                <a16:creationId xmlns:a16="http://schemas.microsoft.com/office/drawing/2014/main" id="{6E549691-75DC-48EA-962C-24AF5537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204032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Anteprima immagine">
            <a:extLst>
              <a:ext uri="{FF2B5EF4-FFF2-40B4-BE49-F238E27FC236}">
                <a16:creationId xmlns:a16="http://schemas.microsoft.com/office/drawing/2014/main" id="{6E549691-75DC-48EA-962C-24AF5537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83" y="256676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Anteprima immagine">
            <a:extLst>
              <a:ext uri="{FF2B5EF4-FFF2-40B4-BE49-F238E27FC236}">
                <a16:creationId xmlns:a16="http://schemas.microsoft.com/office/drawing/2014/main" id="{6E549691-75DC-48EA-962C-24AF5537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182" y="529914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03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0BE3770-B40A-415D-AA95-3140F63953F2}"/>
              </a:ext>
            </a:extLst>
          </p:cNvPr>
          <p:cNvSpPr txBox="1"/>
          <p:nvPr/>
        </p:nvSpPr>
        <p:spPr>
          <a:xfrm>
            <a:off x="7722964" y="4882817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dei contratti</a:t>
            </a:r>
          </a:p>
          <a:p>
            <a:pPr>
              <a:spcAft>
                <a:spcPts val="45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fino a 72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727870" y="3919324"/>
            <a:ext cx="188236" cy="200846"/>
            <a:chOff x="3060700" y="4723156"/>
            <a:chExt cx="1401951" cy="1495873"/>
          </a:xfrm>
        </p:grpSpPr>
        <p:sp>
          <p:nvSpPr>
            <p:cNvPr id="5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Veicoli 1 bis </a:t>
            </a:r>
            <a:r>
              <a:rPr lang="it-IT" dirty="0"/>
              <a:t>(1/2)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4BECAC2-0645-40D6-B10C-83E6B4308A7C}"/>
              </a:ext>
            </a:extLst>
          </p:cNvPr>
          <p:cNvSpPr txBox="1"/>
          <p:nvPr/>
        </p:nvSpPr>
        <p:spPr>
          <a:xfrm>
            <a:off x="9291680" y="3642596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1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CD4AB0F-C69A-47B0-B7B4-A9002D1AC72A}"/>
              </a:ext>
            </a:extLst>
          </p:cNvPr>
          <p:cNvSpPr txBox="1"/>
          <p:nvPr/>
        </p:nvSpPr>
        <p:spPr>
          <a:xfrm>
            <a:off x="7722964" y="3647491"/>
            <a:ext cx="1450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404040"/>
                </a:solidFill>
              </a:rPr>
              <a:t>Attiva dal</a:t>
            </a:r>
            <a:endParaRPr lang="it-IT" sz="1200" b="1" dirty="0">
              <a:solidFill>
                <a:srgbClr val="404040"/>
              </a:solidFill>
            </a:endParaRPr>
          </a:p>
          <a:p>
            <a:pPr>
              <a:spcAft>
                <a:spcPts val="450"/>
              </a:spcAft>
            </a:pPr>
            <a:r>
              <a:rPr lang="it-IT" dirty="0" smtClean="0">
                <a:solidFill>
                  <a:srgbClr val="404040"/>
                </a:solidFill>
              </a:rPr>
              <a:t>30/06/2021</a:t>
            </a:r>
            <a:endParaRPr lang="it-IT" sz="1100" dirty="0">
              <a:solidFill>
                <a:srgbClr val="404040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9CC6538-8930-4B5E-8783-5BED0FFC535D}"/>
              </a:ext>
            </a:extLst>
          </p:cNvPr>
          <p:cNvSpPr txBox="1"/>
          <p:nvPr/>
        </p:nvSpPr>
        <p:spPr>
          <a:xfrm>
            <a:off x="7722964" y="4280542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Durata dell’Accordo quadro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mesi + 6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 City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compatte elettriche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relativi servizi connessi, accessori 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opzionali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412479"/>
            <a:ext cx="6692961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>
              <a:spcAft>
                <a:spcPts val="450"/>
              </a:spcAft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con servizi connessi e accessori: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Trasporto e consegna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Assistenza in garanzia e Soccorso Stradale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Rete di assistenza e disponibilità di ricambistica per un periodo minimo di 10 anni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Call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</a:t>
            </a:r>
          </a:p>
          <a:p>
            <a:pPr>
              <a:spcAft>
                <a:spcPts val="450"/>
              </a:spcAft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opzionali e personalizzazioni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289991"/>
            <a:ext cx="6893998" cy="587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Molteplici possibilità di personalizzazione del prodotto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Vasta gamma di servizi accessori (a pagamento)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998028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Veicoli 1 bis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7BD3FB93-4A04-45F2-9766-01B55FD5C9BE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44" name="Rettangolo con angoli arrotondati 40">
              <a:extLst>
                <a:ext uri="{FF2B5EF4-FFF2-40B4-BE49-F238E27FC236}">
                  <a16:creationId xmlns:a16="http://schemas.microsoft.com/office/drawing/2014/main" id="{7B9D3330-DB8D-40BC-9619-E2E13E6D24E6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BF75E47F-7161-4357-89F6-6C6F65F52A81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46" name="CasellaDiTesto 45">
                <a:hlinkClick r:id="rId2"/>
                <a:extLst>
                  <a:ext uri="{FF2B5EF4-FFF2-40B4-BE49-F238E27FC236}">
                    <a16:creationId xmlns:a16="http://schemas.microsoft.com/office/drawing/2014/main" id="{0B972FBD-8919-4D06-A0B3-897B9337C8BF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48" name="Elemento grafico 54">
                <a:extLst>
                  <a:ext uri="{FF2B5EF4-FFF2-40B4-BE49-F238E27FC236}">
                    <a16:creationId xmlns:a16="http://schemas.microsoft.com/office/drawing/2014/main" id="{882CE995-534F-474D-88A7-BCA5FC40F0DE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63" name="Figura a mano libera: forma 44">
                  <a:extLst>
                    <a:ext uri="{FF2B5EF4-FFF2-40B4-BE49-F238E27FC236}">
                      <a16:creationId xmlns:a16="http://schemas.microsoft.com/office/drawing/2014/main" id="{B61B25BB-3313-4728-BF92-B1DBE3CA3B4E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4" name="Figura a mano libera: forma 45">
                  <a:extLst>
                    <a:ext uri="{FF2B5EF4-FFF2-40B4-BE49-F238E27FC236}">
                      <a16:creationId xmlns:a16="http://schemas.microsoft.com/office/drawing/2014/main" id="{E20ADCBF-FDD5-4991-AB47-1846D30E073F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5" name="Rettangolo con angoli arrotondati 47">
            <a:hlinkClick r:id="rId3"/>
            <a:extLst>
              <a:ext uri="{FF2B5EF4-FFF2-40B4-BE49-F238E27FC236}">
                <a16:creationId xmlns:a16="http://schemas.microsoft.com/office/drawing/2014/main" id="{DF35A593-9C3B-4973-BE2E-24BCA89B4A9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8266949" y="3181880"/>
            <a:ext cx="19852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100" dirty="0">
                <a:solidFill>
                  <a:srgbClr val="313840"/>
                </a:solidFill>
                <a:latin typeface="+mj-lt"/>
              </a:rPr>
              <a:t>Veicoli, mobilità e </a:t>
            </a:r>
            <a:r>
              <a:rPr lang="it-IT" sz="1100" dirty="0" smtClean="0">
                <a:solidFill>
                  <a:srgbClr val="313840"/>
                </a:solidFill>
                <a:latin typeface="+mj-lt"/>
              </a:rPr>
              <a:t>trasporti</a:t>
            </a:r>
            <a:endParaRPr lang="it-IT" sz="1100" dirty="0">
              <a:solidFill>
                <a:srgbClr val="313840"/>
              </a:solidFill>
              <a:latin typeface="+mj-lt"/>
            </a:endParaRPr>
          </a:p>
        </p:txBody>
      </p:sp>
      <p:pic>
        <p:nvPicPr>
          <p:cNvPr id="49" name="Elemento grafico 5">
            <a:extLst>
              <a:ext uri="{FF2B5EF4-FFF2-40B4-BE49-F238E27FC236}">
                <a16:creationId xmlns:a16="http://schemas.microsoft.com/office/drawing/2014/main" id="{53C85FCD-E78C-4EE6-A9BA-69E69F949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79" y="3081600"/>
            <a:ext cx="462170" cy="462170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840000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5"/>
              </a:rPr>
              <a:t>Scheda riassuntiva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6256683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</a:t>
            </a:r>
          </a:p>
        </p:txBody>
      </p:sp>
      <p:pic>
        <p:nvPicPr>
          <p:cNvPr id="50" name="Segnaposto 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50" y="1141800"/>
            <a:ext cx="2700000" cy="1798800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43431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r">
          <a:defRPr sz="1100" b="1" dirty="0">
            <a:solidFill>
              <a:srgbClr val="821B4C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17568</TotalTime>
  <Words>2376</Words>
  <Application>Microsoft Office PowerPoint</Application>
  <PresentationFormat>Personalizzato</PresentationFormat>
  <Paragraphs>727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Lucida Grande</vt:lpstr>
      <vt:lpstr>Wingdings</vt:lpstr>
      <vt:lpstr>Office Theme</vt:lpstr>
      <vt:lpstr>Presentazione standard di PowerPoint</vt:lpstr>
      <vt:lpstr>Presentazione standard di PowerPoint</vt:lpstr>
      <vt:lpstr>Autobus a metano 1 (1/2)</vt:lpstr>
      <vt:lpstr>Autobus a metano 1 (2/2)</vt:lpstr>
      <vt:lpstr>Autobus extraurbani 1 (1/2)</vt:lpstr>
      <vt:lpstr>Autobus extraurbani 1 (2/2)</vt:lpstr>
      <vt:lpstr>Autobus urbani 1 (1/2)</vt:lpstr>
      <vt:lpstr>Autobus urbani 1 (2/2)</vt:lpstr>
      <vt:lpstr>Veicoli 1 bis (1/2)</vt:lpstr>
      <vt:lpstr>Veicoli 1 bis (2/2)</vt:lpstr>
      <vt:lpstr>Veicoli in noleggio 1 (1/3)</vt:lpstr>
      <vt:lpstr>Presentazione standard di PowerPoint</vt:lpstr>
      <vt:lpstr>Veicoli in noleggio 1 (3/3)</vt:lpstr>
      <vt:lpstr>Veicoli in noleggio 2 (1/2)</vt:lpstr>
      <vt:lpstr>Veicoli in noleggio 2 (2/2)</vt:lpstr>
      <vt:lpstr>Veicoli per le forze di sicurezza 4 (1/2)</vt:lpstr>
      <vt:lpstr>Veicoli per le forze di sicurezza 4 (2/2)</vt:lpstr>
      <vt:lpstr>Veicoli per le Forze di Sicurezza – veicoli per la tutela del territorio e veicoli blindati 4 (1/2)</vt:lpstr>
      <vt:lpstr>Veicoli per le Forze di Sicurezza – veicoli per la tutela del territorio e veicoli blindati 4 (2/2)</vt:lpstr>
      <vt:lpstr>Presentazione standard di PowerPoint</vt:lpstr>
    </vt:vector>
  </TitlesOfParts>
  <Company>.Cri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Pirone</dc:creator>
  <cp:lastModifiedBy>Giardina Ilaria</cp:lastModifiedBy>
  <cp:revision>1689</cp:revision>
  <cp:lastPrinted>2015-04-20T11:19:35Z</cp:lastPrinted>
  <dcterms:created xsi:type="dcterms:W3CDTF">2015-04-16T14:31:18Z</dcterms:created>
  <dcterms:modified xsi:type="dcterms:W3CDTF">2022-12-13T14:08:48Z</dcterms:modified>
</cp:coreProperties>
</file>